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5.jpg" ContentType="image/jpg"/>
  <Override PartName="/ppt/media/image16.jpg" ContentType="image/jpg"/>
  <Override PartName="/ppt/media/image19.jpg" ContentType="image/jpg"/>
  <Override PartName="/ppt/media/image20.jpg" ContentType="image/jpg"/>
  <Override PartName="/ppt/media/image21.jpg" ContentType="image/jpg"/>
  <Override PartName="/ppt/media/image22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6" r:id="rId3"/>
    <p:sldId id="258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9" r:id="rId13"/>
    <p:sldId id="276" r:id="rId14"/>
    <p:sldId id="277" r:id="rId15"/>
    <p:sldId id="278" r:id="rId16"/>
    <p:sldId id="280" r:id="rId17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00296"/>
    <a:srgbClr val="71014C"/>
    <a:srgbClr val="1F6F7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89" autoAdjust="0"/>
  </p:normalViewPr>
  <p:slideViewPr>
    <p:cSldViewPr snapToGrid="0">
      <p:cViewPr varScale="1">
        <p:scale>
          <a:sx n="85" d="100"/>
          <a:sy n="85" d="100"/>
        </p:scale>
        <p:origin x="48" y="1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3" d="100"/>
          <a:sy n="93" d="100"/>
        </p:scale>
        <p:origin x="29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ADD006-32EE-4579-BF0B-0D58D87A8550}" type="datetime1">
              <a:rPr lang="de-DE" smtClean="0"/>
              <a:t>12.03.2025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25311-10D3-4B1C-A3A0-9645FA89EC57}" type="datetime1">
              <a:rPr lang="de-DE" smtClean="0"/>
              <a:pPr/>
              <a:t>12.03.2025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A1D7B6F-E65C-42E7-86A5-0A01C6C9522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398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109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fik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6" name="Freihandform: Form 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3" name="Untertitel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MASTER DURCH KLICKEN BEARBEITEN</a:t>
            </a:r>
          </a:p>
        </p:txBody>
      </p:sp>
      <p:sp>
        <p:nvSpPr>
          <p:cNvPr id="42" name="Bildplatzhalt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 der</a:t>
            </a:r>
            <a:br>
              <a:rPr lang="de-DE" noProof="0"/>
            </a:br>
            <a:r>
              <a:rPr lang="de-DE" noProof="0"/>
              <a:t>Titel</a:t>
            </a:r>
          </a:p>
        </p:txBody>
      </p:sp>
      <p:sp>
        <p:nvSpPr>
          <p:cNvPr id="45" name="Textplatzhalt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MONAT</a:t>
            </a:r>
            <a:br>
              <a:rPr lang="de-DE" noProof="0"/>
            </a:br>
            <a:r>
              <a:rPr lang="de-DE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schö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fik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ihandform: Form 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grpSp>
        <p:nvGrpSpPr>
          <p:cNvPr id="23" name="Grafik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30" name="Bildplatzhalt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fik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6" name="Freihandform: Form 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 der</a:t>
            </a:r>
            <a:br>
              <a:rPr lang="de-DE" noProof="0"/>
            </a:br>
            <a:r>
              <a:rPr lang="de-DE" noProof="0"/>
              <a:t>Titel</a:t>
            </a: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KLICKEN, UM MASTER-UNTERTITELFORMAT ZU BEARBEITEN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grpSp>
        <p:nvGrpSpPr>
          <p:cNvPr id="31" name="Grafik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25" name="Grafik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8" name="Grafik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Trennlinienfolie</a:t>
            </a:r>
          </a:p>
        </p:txBody>
      </p:sp>
      <p:grpSp>
        <p:nvGrpSpPr>
          <p:cNvPr id="26" name="Grafik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25" name="Grafik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8" name="Grafik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grpSp>
        <p:nvGrpSpPr>
          <p:cNvPr id="26" name="Grafik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Titelmasterformat durch Klicken bearbeiten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25" name="Grafik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8" name="Grafik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grpSp>
        <p:nvGrpSpPr>
          <p:cNvPr id="26" name="Grafik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Titelmasterformat durch Klicken bearbeiten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8" name="Inhaltsplatzhalt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25" name="Grafik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8" name="Grafik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grpSp>
        <p:nvGrpSpPr>
          <p:cNvPr id="26" name="Grafik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Titelmasterformat durch Klicken bearbeiten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18" name="Inhaltsplatzhalt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0" name="Inhaltsplatzhalt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6" name="Grafik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7" name="Grafik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gramm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6" name="Grafik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7" name="Grafik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7" name="Bildplatzhalt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25" name="Grafik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8" name="Grafik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grpSp>
        <p:nvGrpSpPr>
          <p:cNvPr id="26" name="Grafik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25" name="Grafik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8" name="Grafik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grpSp>
        <p:nvGrpSpPr>
          <p:cNvPr id="26" name="Grafik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4441" y="2373246"/>
            <a:ext cx="9303119" cy="211150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 mi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grpSp>
        <p:nvGrpSpPr>
          <p:cNvPr id="31" name="Grafik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25" name="Grafik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8" name="Grafik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Trennlinienfolie</a:t>
            </a:r>
          </a:p>
        </p:txBody>
      </p:sp>
      <p:grpSp>
        <p:nvGrpSpPr>
          <p:cNvPr id="26" name="Grafik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fik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noProof="0" smtClean="0"/>
              <a:t>‹Nr.›</a:t>
            </a:fld>
            <a:endParaRPr lang="de-DE" noProof="0"/>
          </a:p>
        </p:txBody>
      </p:sp>
      <p:grpSp>
        <p:nvGrpSpPr>
          <p:cNvPr id="26" name="Grafik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itfad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fik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3" name="Textplatzhalt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1</a:t>
            </a:r>
          </a:p>
        </p:txBody>
      </p:sp>
      <p:sp>
        <p:nvSpPr>
          <p:cNvPr id="26" name="Textplatzhalt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33" name="Textplatzhalt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2</a:t>
            </a:r>
          </a:p>
        </p:txBody>
      </p:sp>
      <p:sp>
        <p:nvSpPr>
          <p:cNvPr id="34" name="Textplatzhalt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37" name="Textplatzhalt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3</a:t>
            </a:r>
          </a:p>
        </p:txBody>
      </p:sp>
      <p:sp>
        <p:nvSpPr>
          <p:cNvPr id="38" name="Textplatzhalt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0" name="Textplatzhalt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3" name="Textplatzhalt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5" name="Textplatzhalt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6" name="Textplatzhalt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8" name="Textplatzhalt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49" name="Textplatzhalt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0" name="Textplatzhalt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55" name="Bildplatzhalt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56" name="Bildplatzhalt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57" name="Bildplatzhalt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58" name="Bildplatzhalt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So verwenden Sie diese Vorlage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fik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10" name="Grafik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1" name="Grafik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Textlayout 1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grpSp>
        <p:nvGrpSpPr>
          <p:cNvPr id="19" name="Grafik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fik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de-DE" noProof="0"/>
              <a:t>TT.MM.20XX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noProof="0" smtClean="0"/>
              <a:t>‹Nr.›</a:t>
            </a:fld>
            <a:endParaRPr lang="de-DE" noProof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fik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2" name="Grafik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Textlayout 2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sp>
        <p:nvSpPr>
          <p:cNvPr id="20" name="Textplatzhalt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</p:txBody>
      </p:sp>
      <p:grpSp>
        <p:nvGrpSpPr>
          <p:cNvPr id="22" name="Grafik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ihandform: Form 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27" name="Bildplatzhalt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fik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Titel Abschnitt 1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10" name="Grafik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1" name="Grafik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Vergleich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Titel Abschnitt 1</a:t>
            </a:r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3" name="Freihandform: Form 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6" name="Grafik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7" name="Grafik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Diagrammfolie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23" name="Diagrammplatzhalt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Diagramm durch Klicken auf das Symbol hinzufügen</a:t>
            </a:r>
          </a:p>
        </p:txBody>
      </p: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6" name="Grafik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7" name="Grafik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Tabellenfolie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5" name="Tabellenplatzhalt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Tabelle durch Klicken auf das Symbol hinzufügen</a:t>
            </a: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fik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noProof="0" smtClean="0"/>
              <a:t>‹Nr.›</a:t>
            </a:fld>
            <a:endParaRPr lang="de-DE" noProof="0"/>
          </a:p>
        </p:txBody>
      </p:sp>
      <p:grpSp>
        <p:nvGrpSpPr>
          <p:cNvPr id="9" name="Grafik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de-DE" noProof="0"/>
              <a:t>TEXTMASTERFORMATE BEARBEITEN</a:t>
            </a:r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25" name="Titel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Großes Bild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fik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de-DE" noProof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noProof="0" smtClean="0"/>
              <a:t>‹Nr.›</a:t>
            </a:fld>
            <a:endParaRPr lang="de-DE" noProof="0"/>
          </a:p>
        </p:txBody>
      </p:sp>
      <p:sp>
        <p:nvSpPr>
          <p:cNvPr id="13" name="Medienplatzhalt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de-DE" noProof="0"/>
              <a:t>Medien durch Klicken auf das Symbol hinzufügen</a:t>
            </a: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de-DE" noProof="0"/>
              <a:t> </a:t>
            </a:r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de-DE" noProof="0"/>
              <a:t>Textmasterformat durch Klicken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TT.MM.20XX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FUSSZEILE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rs-nt.de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840000">
            <a:off x="6808617" y="2621437"/>
            <a:ext cx="5454926" cy="1827069"/>
          </a:xfrm>
        </p:spPr>
        <p:txBody>
          <a:bodyPr rtlCol="0">
            <a:normAutofit fontScale="90000"/>
          </a:bodyPr>
          <a:lstStyle/>
          <a:p>
            <a:pPr algn="ctr" rtl="0">
              <a:lnSpc>
                <a:spcPct val="150000"/>
              </a:lnSpc>
            </a:pPr>
            <a:r>
              <a:rPr lang="de-DE" sz="4400" dirty="0">
                <a:latin typeface="MV Boli" panose="02000500030200090000" pitchFamily="2" charset="0"/>
                <a:cs typeface="MV Boli" panose="02000500030200090000" pitchFamily="2" charset="0"/>
              </a:rPr>
              <a:t>     - </a:t>
            </a:r>
            <a:r>
              <a:rPr lang="de-DE" sz="4400" b="1" dirty="0" err="1">
                <a:latin typeface="MV Boli" panose="02000500030200090000" pitchFamily="2" charset="0"/>
                <a:cs typeface="MV Boli" panose="02000500030200090000" pitchFamily="2" charset="0"/>
              </a:rPr>
              <a:t>lich</a:t>
            </a:r>
            <a:r>
              <a:rPr lang="de-DE" sz="4400" b="1" dirty="0">
                <a:latin typeface="MV Boli" panose="02000500030200090000" pitchFamily="2" charset="0"/>
                <a:cs typeface="MV Boli" panose="02000500030200090000" pitchFamily="2" charset="0"/>
              </a:rPr>
              <a:t> Willkommen </a:t>
            </a:r>
            <a:endParaRPr lang="de-DE" sz="44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720000">
            <a:off x="7782314" y="5111183"/>
            <a:ext cx="4304817" cy="858767"/>
          </a:xfrm>
        </p:spPr>
        <p:txBody>
          <a:bodyPr rtlCol="0">
            <a:normAutofit/>
          </a:bodyPr>
          <a:lstStyle/>
          <a:p>
            <a:pPr rtl="0">
              <a:lnSpc>
                <a:spcPct val="160000"/>
              </a:lnSpc>
              <a:spcBef>
                <a:spcPts val="0"/>
              </a:spcBef>
            </a:pPr>
            <a:r>
              <a:rPr lang="de-DE" sz="2000" b="1" dirty="0">
                <a:latin typeface="MV Boli" panose="02000500030200090000" pitchFamily="2" charset="0"/>
                <a:cs typeface="MV Boli" panose="02000500030200090000" pitchFamily="2" charset="0"/>
              </a:rPr>
              <a:t>zu unserem Infotag an der NRS</a:t>
            </a:r>
            <a:endParaRPr lang="de-DE" sz="2000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2E28E974-09C4-4D63-DAF3-552A0E1FF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3985">
            <a:off x="8640889" y="2480679"/>
            <a:ext cx="1216332" cy="12163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8CA9B4D-3341-EA12-D440-0C63E0462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8183">
            <a:off x="629896" y="2077961"/>
            <a:ext cx="4876481" cy="300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A52613-A7D2-B917-BBF4-3D2ACF9F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de-DE" noProof="0" smtClean="0"/>
              <a:t>10</a:t>
            </a:fld>
            <a:endParaRPr lang="de-DE" noProof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75F4280-0136-FBAF-721D-086DC0BE6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206323" y="795395"/>
            <a:ext cx="6197818" cy="1042492"/>
          </a:xfrm>
        </p:spPr>
        <p:txBody>
          <a:bodyPr/>
          <a:lstStyle/>
          <a:p>
            <a:r>
              <a:rPr lang="de-DE" sz="4000" spc="-5" dirty="0">
                <a:latin typeface="MV Boli" panose="02000500030200090000" pitchFamily="2" charset="0"/>
                <a:cs typeface="MV Boli" panose="02000500030200090000" pitchFamily="2" charset="0"/>
              </a:rPr>
              <a:t>Schulsozialarbeit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5C2D612-65B1-7A87-8782-ACB8CBC4161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0332" y="2169387"/>
            <a:ext cx="5073411" cy="23118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latin typeface="+mj-lt"/>
              </a:rPr>
              <a:t>Orientierungstage für unsere neuen 5er (WiWeKla „Wir werden Klasse“)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latin typeface="+mj-lt"/>
              </a:rPr>
              <a:t>Hüttentage zur Prüfungsvorbereitung in der Hauptschulklasse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latin typeface="+mj-lt"/>
              </a:rPr>
              <a:t>„Goodbye Lampenfieber“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latin typeface="+mj-lt"/>
              </a:rPr>
              <a:t>Übernahme von Verantwortung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latin typeface="+mj-lt"/>
              </a:rPr>
              <a:t>Teamgeist &amp; soziales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de-DE" dirty="0">
                <a:latin typeface="+mj-lt"/>
              </a:rPr>
              <a:t>    Miteinander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latin typeface="+mj-lt"/>
              </a:rPr>
              <a:t>Hilfe bei Problemen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4C710BA-7FF5-04D3-7188-47225542F50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769769" y="1022975"/>
            <a:ext cx="5202936" cy="1115568"/>
          </a:xfrm>
        </p:spPr>
        <p:txBody>
          <a:bodyPr/>
          <a:lstStyle/>
          <a:p>
            <a:r>
              <a:rPr lang="de-DE" dirty="0">
                <a:latin typeface="+mj-lt"/>
              </a:rPr>
              <a:t>Ansprechpartnerin: Frau Wohlfeld</a:t>
            </a: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52EC0E6F-6BDE-BC0F-DCDD-2358A0717B75}"/>
              </a:ext>
            </a:extLst>
          </p:cNvPr>
          <p:cNvSpPr/>
          <p:nvPr/>
        </p:nvSpPr>
        <p:spPr>
          <a:xfrm>
            <a:off x="1168790" y="5373297"/>
            <a:ext cx="3720084" cy="8683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Inhaltsplatzhalter 7">
            <a:extLst>
              <a:ext uri="{FF2B5EF4-FFF2-40B4-BE49-F238E27FC236}">
                <a16:creationId xmlns:a16="http://schemas.microsoft.com/office/drawing/2014/main" id="{0A8165EB-C1A9-D43D-6508-AE4969229AEA}"/>
              </a:ext>
            </a:extLst>
          </p:cNvPr>
          <p:cNvSpPr txBox="1">
            <a:spLocks/>
          </p:cNvSpPr>
          <p:nvPr/>
        </p:nvSpPr>
        <p:spPr>
          <a:xfrm>
            <a:off x="1168790" y="2757854"/>
            <a:ext cx="5073411" cy="2311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4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400" dirty="0">
                <a:latin typeface="+mj-lt"/>
              </a:rPr>
              <a:t>Sozialtraining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400" dirty="0">
                <a:latin typeface="+mj-lt"/>
              </a:rPr>
              <a:t>Methodentraining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sz="2400" dirty="0">
                <a:latin typeface="+mj-lt"/>
              </a:rPr>
              <a:t>Fördersysteme</a:t>
            </a: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E933E249-DEFE-AC90-E54B-A3885A9B768F}"/>
              </a:ext>
            </a:extLst>
          </p:cNvPr>
          <p:cNvSpPr/>
          <p:nvPr/>
        </p:nvSpPr>
        <p:spPr>
          <a:xfrm>
            <a:off x="8430146" y="4818575"/>
            <a:ext cx="2645504" cy="1755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143D7F73-6A9B-4B8A-8D8C-73D97E99AD64}"/>
              </a:ext>
            </a:extLst>
          </p:cNvPr>
          <p:cNvSpPr/>
          <p:nvPr/>
        </p:nvSpPr>
        <p:spPr>
          <a:xfrm>
            <a:off x="4552886" y="2565741"/>
            <a:ext cx="1543114" cy="2311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507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A52613-A7D2-B917-BBF4-3D2ACF9F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de-DE" noProof="0" smtClean="0"/>
              <a:t>11</a:t>
            </a:fld>
            <a:endParaRPr lang="de-DE" noProof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75F4280-0136-FBAF-721D-086DC0BE6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211022" y="885059"/>
            <a:ext cx="4482233" cy="1042492"/>
          </a:xfrm>
        </p:spPr>
        <p:txBody>
          <a:bodyPr/>
          <a:lstStyle/>
          <a:p>
            <a:pPr algn="ctr"/>
            <a:r>
              <a:rPr lang="de-DE" sz="4000" spc="-5" dirty="0">
                <a:latin typeface="MV Boli" panose="02000500030200090000" pitchFamily="2" charset="0"/>
                <a:cs typeface="MV Boli" panose="02000500030200090000" pitchFamily="2" charset="0"/>
              </a:rPr>
              <a:t>Ganztagesschule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5C2D612-65B1-7A87-8782-ACB8CBC4161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4" y="2565741"/>
            <a:ext cx="5073411" cy="37452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latin typeface="+mj-lt"/>
              </a:rPr>
              <a:t>Offener Ganztag Montag – Donnerstag wählbar 12:20 – 15:45 Uhr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latin typeface="+mj-lt"/>
              </a:rPr>
              <a:t>Gemeinsames Mittagsessen, Hausaufgabenbetreuung, tolle Projekte und Angebote im Bereich Sport, Beauty, Kunst…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latin typeface="+mj-lt"/>
              </a:rPr>
              <a:t>Weitere Informationen erhalten Sie am Infostand.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4C710BA-7FF5-04D3-7188-47225542F50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769769" y="1022975"/>
            <a:ext cx="5810250" cy="1115568"/>
          </a:xfrm>
        </p:spPr>
        <p:txBody>
          <a:bodyPr/>
          <a:lstStyle/>
          <a:p>
            <a:r>
              <a:rPr lang="de-DE" dirty="0">
                <a:latin typeface="+mj-lt"/>
              </a:rPr>
              <a:t>Ansprechpartnerin: Frau Stauch-</a:t>
            </a:r>
            <a:r>
              <a:rPr lang="de-DE" dirty="0" err="1">
                <a:latin typeface="+mj-lt"/>
              </a:rPr>
              <a:t>Demirova</a:t>
            </a:r>
            <a:r>
              <a:rPr lang="de-DE" dirty="0">
                <a:latin typeface="+mj-lt"/>
              </a:rPr>
              <a:t> 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A5B04DA-103F-B477-BF0D-6F785278E322}"/>
              </a:ext>
            </a:extLst>
          </p:cNvPr>
          <p:cNvSpPr>
            <a:spLocks noChangeAspect="1"/>
          </p:cNvSpPr>
          <p:nvPr/>
        </p:nvSpPr>
        <p:spPr>
          <a:xfrm>
            <a:off x="911225" y="2968625"/>
            <a:ext cx="4413183" cy="1974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797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B6DCE26-8514-410A-E3CE-8123F561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de-DE" noProof="0" smtClean="0"/>
              <a:t>12</a:t>
            </a:fld>
            <a:endParaRPr lang="de-DE" noProof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182C996-413A-4447-2DE1-9A016A9B1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Aber hört und seht selbst…</a:t>
            </a:r>
          </a:p>
        </p:txBody>
      </p:sp>
      <p:pic>
        <p:nvPicPr>
          <p:cNvPr id="6" name="GTS ppp">
            <a:hlinkClick r:id="" action="ppaction://media"/>
            <a:extLst>
              <a:ext uri="{FF2B5EF4-FFF2-40B4-BE49-F238E27FC236}">
                <a16:creationId xmlns:a16="http://schemas.microsoft.com/office/drawing/2014/main" id="{A7A9E869-BD49-5D22-233F-77DF59264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1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81A06B-ECC9-30EB-9248-8EB2C175A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de-DE" noProof="0" smtClean="0"/>
              <a:t>13</a:t>
            </a:fld>
            <a:endParaRPr lang="de-DE" noProof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A82285-2C4C-C4F8-9AAF-2A7E00A9F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196236"/>
            <a:ext cx="6172200" cy="5197420"/>
          </a:xfrm>
        </p:spPr>
        <p:txBody>
          <a:bodyPr>
            <a:normAutofit fontScale="47500" lnSpcReduction="20000"/>
          </a:bodyPr>
          <a:lstStyle/>
          <a:p>
            <a:pPr lvl="0">
              <a:lnSpc>
                <a:spcPct val="170000"/>
              </a:lnSpc>
              <a:spcBef>
                <a:spcPts val="0"/>
              </a:spcBef>
            </a:pPr>
            <a:r>
              <a:rPr lang="de-DE" dirty="0">
                <a:solidFill>
                  <a:srgbClr val="0070C0"/>
                </a:solidFill>
                <a:latin typeface="+mj-lt"/>
              </a:rPr>
              <a:t>Montag, 10.03.2025: 08:00-12:30 Uhr</a:t>
            </a:r>
          </a:p>
          <a:p>
            <a:pPr lvl="0">
              <a:lnSpc>
                <a:spcPct val="170000"/>
              </a:lnSpc>
              <a:spcBef>
                <a:spcPts val="0"/>
              </a:spcBef>
            </a:pPr>
            <a:r>
              <a:rPr lang="de-DE" dirty="0">
                <a:solidFill>
                  <a:srgbClr val="0070C0"/>
                </a:solidFill>
                <a:latin typeface="+mj-lt"/>
              </a:rPr>
              <a:t>Dienstag, 11.03.2025: 08:00-12:30 Uhr &amp; 13:00-16:00 Uhr</a:t>
            </a:r>
          </a:p>
          <a:p>
            <a:pPr lvl="0">
              <a:lnSpc>
                <a:spcPct val="170000"/>
              </a:lnSpc>
              <a:spcBef>
                <a:spcPts val="0"/>
              </a:spcBef>
            </a:pPr>
            <a:r>
              <a:rPr lang="de-DE" dirty="0">
                <a:solidFill>
                  <a:srgbClr val="0070C0"/>
                </a:solidFill>
                <a:latin typeface="+mj-lt"/>
              </a:rPr>
              <a:t>Mittwoch, 12.03.2025: 08:00-12:30 Uhr</a:t>
            </a:r>
          </a:p>
          <a:p>
            <a:pPr lvl="0">
              <a:lnSpc>
                <a:spcPct val="170000"/>
              </a:lnSpc>
              <a:spcBef>
                <a:spcPts val="0"/>
              </a:spcBef>
            </a:pPr>
            <a:r>
              <a:rPr lang="de-DE" dirty="0">
                <a:solidFill>
                  <a:srgbClr val="0070C0"/>
                </a:solidFill>
                <a:latin typeface="+mj-lt"/>
              </a:rPr>
              <a:t>Donnerstag, 13.03.2025: 08:00-12:30 Uhr &amp; 13:00-16:00 Uhr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endParaRPr lang="de-DE" sz="2900" dirty="0">
              <a:latin typeface="+mj-lt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de-DE" sz="2900" dirty="0">
                <a:latin typeface="+mj-lt"/>
              </a:rPr>
              <a:t>Die Anmeldung kann persönlich mit Termin, telefonisch, schriftlich oder per E-Mail erfolgen.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endParaRPr lang="de-DE" sz="2900" dirty="0">
              <a:latin typeface="+mj-lt"/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de-DE" sz="2900" dirty="0">
                <a:latin typeface="+mj-lt"/>
              </a:rPr>
              <a:t>In Präsenz: Wir bitten um vorherige telefonische Terminvereinbarung.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de-DE" sz="2900" dirty="0">
                <a:latin typeface="+mj-lt"/>
              </a:rPr>
              <a:t>Telefonisch: 07022-94787710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de-DE" sz="2900" dirty="0">
                <a:latin typeface="+mj-lt"/>
              </a:rPr>
              <a:t>Per Mail: poststelle@neckarreal.schule.bwl.de 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49A63-6BD7-7B37-4BD6-EAA55A1AF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9712" y="2308956"/>
            <a:ext cx="4096543" cy="413623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de-DE" sz="1800" u="sng" dirty="0">
                <a:latin typeface="MV Boli" panose="02000500030200090000" pitchFamily="2" charset="0"/>
                <a:cs typeface="MV Boli" panose="02000500030200090000" pitchFamily="2" charset="0"/>
              </a:rPr>
              <a:t>Bitte zur Anmeldung mitbringen: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1800" dirty="0">
                <a:latin typeface="MV Boli" panose="02000500030200090000" pitchFamily="2" charset="0"/>
                <a:cs typeface="MV Boli" panose="02000500030200090000" pitchFamily="2" charset="0"/>
              </a:rPr>
              <a:t>Schreiben der Grundschule (</a:t>
            </a:r>
            <a:r>
              <a:rPr lang="de-DE" sz="1800">
                <a:latin typeface="MV Boli" panose="02000500030200090000" pitchFamily="2" charset="0"/>
                <a:cs typeface="MV Boli" panose="02000500030200090000" pitchFamily="2" charset="0"/>
              </a:rPr>
              <a:t>Blatt 2+3 </a:t>
            </a:r>
            <a:r>
              <a:rPr lang="de-DE" sz="1800" dirty="0">
                <a:latin typeface="MV Boli" panose="02000500030200090000" pitchFamily="2" charset="0"/>
                <a:cs typeface="MV Boli" panose="02000500030200090000" pitchFamily="2" charset="0"/>
              </a:rPr>
              <a:t>im Original)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1800" dirty="0">
                <a:latin typeface="MV Boli" panose="02000500030200090000" pitchFamily="2" charset="0"/>
                <a:cs typeface="MV Boli" panose="02000500030200090000" pitchFamily="2" charset="0"/>
              </a:rPr>
              <a:t>Geburtsurkunde oder Stammbuch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1800" dirty="0">
                <a:latin typeface="MV Boli" panose="02000500030200090000" pitchFamily="2" charset="0"/>
                <a:cs typeface="MV Boli" panose="02000500030200090000" pitchFamily="2" charset="0"/>
              </a:rPr>
              <a:t>Impfnachweis (Masernschutzimpfung)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1800" dirty="0">
                <a:latin typeface="MV Boli" panose="02000500030200090000" pitchFamily="2" charset="0"/>
                <a:cs typeface="MV Boli" panose="02000500030200090000" pitchFamily="2" charset="0"/>
              </a:rPr>
              <a:t>Zeugnisse (bei Anmeldung in die </a:t>
            </a:r>
            <a:r>
              <a:rPr lang="de-DE" sz="1800" dirty="0" err="1">
                <a:latin typeface="MV Boli" panose="02000500030200090000" pitchFamily="2" charset="0"/>
                <a:cs typeface="MV Boli" panose="02000500030200090000" pitchFamily="2" charset="0"/>
              </a:rPr>
              <a:t>Bili</a:t>
            </a:r>
            <a:r>
              <a:rPr lang="de-DE" sz="1800" dirty="0">
                <a:latin typeface="MV Boli" panose="02000500030200090000" pitchFamily="2" charset="0"/>
                <a:cs typeface="MV Boli" panose="02000500030200090000" pitchFamily="2" charset="0"/>
              </a:rPr>
              <a:t>-Klasse)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EE5CD84-B695-B347-4DE3-531A13A1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356358" y="748514"/>
            <a:ext cx="4421245" cy="1325563"/>
          </a:xfrm>
        </p:spPr>
        <p:txBody>
          <a:bodyPr>
            <a:noAutofit/>
          </a:bodyPr>
          <a:lstStyle/>
          <a:p>
            <a:r>
              <a:rPr lang="de-DE" sz="3200" dirty="0"/>
              <a:t>Unser Aufnahmeverfahren</a:t>
            </a:r>
          </a:p>
        </p:txBody>
      </p:sp>
    </p:spTree>
    <p:extLst>
      <p:ext uri="{BB962C8B-B14F-4D97-AF65-F5344CB8AC3E}">
        <p14:creationId xmlns:p14="http://schemas.microsoft.com/office/powerpoint/2010/main" val="156241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7EF5A2A-1875-F66F-5FCB-9C1AC8CED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de-DE" noProof="0" smtClean="0"/>
              <a:t>14</a:t>
            </a:fld>
            <a:endParaRPr lang="de-DE" noProof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7EDB4E8-C5E5-0033-A442-88E1939CF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967797" y="976296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de-DE" sz="3600" dirty="0"/>
              <a:t>Weitere</a:t>
            </a:r>
            <a:r>
              <a:rPr lang="de-DE" dirty="0"/>
              <a:t> </a:t>
            </a:r>
            <a:r>
              <a:rPr lang="de-DE" sz="3600" dirty="0"/>
              <a:t>Informationen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DB4FC0-047F-0633-5740-E4AB0487B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4396">
            <a:off x="3034481" y="1104466"/>
            <a:ext cx="8779883" cy="5222459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1C2DD10-D608-07F1-7C6C-009C8BD27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934" y="5543713"/>
            <a:ext cx="2733026" cy="2414463"/>
          </a:xfrm>
        </p:spPr>
        <p:txBody>
          <a:bodyPr/>
          <a:lstStyle/>
          <a:p>
            <a:r>
              <a:rPr lang="de-DE" b="1" dirty="0">
                <a:solidFill>
                  <a:srgbClr val="0070C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www.nrs-nt.de</a:t>
            </a:r>
            <a:endParaRPr lang="de-DE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C8CAE90-4D5E-AF15-D6C5-220B6A7A0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11530">
            <a:off x="2669720" y="1886605"/>
            <a:ext cx="2616591" cy="160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86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B636B5E-CE16-FECB-BFA3-95CA463E5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de-DE" noProof="0" smtClean="0"/>
              <a:t>15</a:t>
            </a:fld>
            <a:endParaRPr lang="de-DE" noProof="0"/>
          </a:p>
        </p:txBody>
      </p:sp>
      <p:pic>
        <p:nvPicPr>
          <p:cNvPr id="5" name="Grafik 4" descr="Ein Bild, das Text, Im Haus, Wand, Anzeigegerät enthält.&#10;&#10;Automatisch generierte Beschreibung">
            <a:extLst>
              <a:ext uri="{FF2B5EF4-FFF2-40B4-BE49-F238E27FC236}">
                <a16:creationId xmlns:a16="http://schemas.microsoft.com/office/drawing/2014/main" id="{54A011C9-6F45-0CA7-68AB-58D47ACC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592" y="1448973"/>
            <a:ext cx="7212035" cy="540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4167AF7-D865-9623-E391-F3287E68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de-DE" noProof="0" smtClean="0"/>
              <a:t>16</a:t>
            </a:fld>
            <a:endParaRPr lang="de-DE" noProof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6A44549-B875-D4D3-4DA3-4FC05EA7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7623" y="340761"/>
            <a:ext cx="4616515" cy="1325563"/>
          </a:xfrm>
        </p:spPr>
        <p:txBody>
          <a:bodyPr/>
          <a:lstStyle/>
          <a:p>
            <a:r>
              <a:rPr lang="de-DE" dirty="0"/>
              <a:t>Wie geht es nun weiter?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B4349F5-1211-EECB-2E72-483813A090FA}"/>
              </a:ext>
            </a:extLst>
          </p:cNvPr>
          <p:cNvSpPr txBox="1"/>
          <p:nvPr/>
        </p:nvSpPr>
        <p:spPr>
          <a:xfrm>
            <a:off x="319274" y="2011583"/>
            <a:ext cx="5093405" cy="96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>
                <a:solidFill>
                  <a:srgbClr val="000000"/>
                </a:solidFill>
                <a:latin typeface="+mj-lt"/>
              </a:rPr>
              <a:t>Das erfahren Sie von unseren beiden Schülersprechern Florina &amp; </a:t>
            </a:r>
            <a:r>
              <a:rPr lang="de-DE" sz="2000" dirty="0" err="1">
                <a:solidFill>
                  <a:srgbClr val="000000"/>
                </a:solidFill>
                <a:latin typeface="+mj-lt"/>
              </a:rPr>
              <a:t>Taym</a:t>
            </a:r>
            <a:endParaRPr lang="de-DE" sz="2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" name="Grafik 4" descr="Ein Bild, das Kleidung, Text, Menschliches Gesicht, Person enthält.">
            <a:extLst>
              <a:ext uri="{FF2B5EF4-FFF2-40B4-BE49-F238E27FC236}">
                <a16:creationId xmlns:a16="http://schemas.microsoft.com/office/drawing/2014/main" id="{C0F9F0EE-464F-F26A-97F9-970249FBB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122" y="0"/>
            <a:ext cx="4650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72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47182A85-BA7E-92DD-6F2E-070416761BC2}"/>
              </a:ext>
            </a:extLst>
          </p:cNvPr>
          <p:cNvSpPr/>
          <p:nvPr/>
        </p:nvSpPr>
        <p:spPr>
          <a:xfrm>
            <a:off x="6151436" y="2490190"/>
            <a:ext cx="2375754" cy="34556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9551D59-4B9A-0B61-D371-D2EFA118CF84}"/>
              </a:ext>
            </a:extLst>
          </p:cNvPr>
          <p:cNvSpPr/>
          <p:nvPr/>
        </p:nvSpPr>
        <p:spPr>
          <a:xfrm>
            <a:off x="3444427" y="2490190"/>
            <a:ext cx="2375754" cy="34556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C7D480A-50FC-58FC-D0B9-8618A8BD8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552" y="3259360"/>
            <a:ext cx="2896086" cy="600075"/>
          </a:xfrm>
        </p:spPr>
        <p:txBody>
          <a:bodyPr/>
          <a:lstStyle/>
          <a:p>
            <a:pPr algn="r"/>
            <a:r>
              <a:rPr lang="de-DE" dirty="0">
                <a:solidFill>
                  <a:schemeClr val="accent1"/>
                </a:solidFill>
              </a:rPr>
              <a:t>Nicole Larger </a:t>
            </a:r>
          </a:p>
        </p:txBody>
      </p:sp>
      <p:pic>
        <p:nvPicPr>
          <p:cNvPr id="14" name="Inhaltsplatzhalter 13" descr="Ein Bild, das Person, draußen, Kleidung, Frau enthält.&#10;&#10;Automatisch generierte Beschreibung">
            <a:extLst>
              <a:ext uri="{FF2B5EF4-FFF2-40B4-BE49-F238E27FC236}">
                <a16:creationId xmlns:a16="http://schemas.microsoft.com/office/drawing/2014/main" id="{4E213B03-E07D-75BB-BB9B-A35CA47FAB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26743" y="2735216"/>
            <a:ext cx="2050157" cy="2973600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B74BE2-1BA0-F3EC-DDC8-AE78BD940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53242" y="3856741"/>
            <a:ext cx="2639323" cy="365125"/>
          </a:xfrm>
        </p:spPr>
        <p:txBody>
          <a:bodyPr/>
          <a:lstStyle/>
          <a:p>
            <a:pPr rtl="0"/>
            <a:r>
              <a:rPr lang="de-DE" dirty="0">
                <a:solidFill>
                  <a:srgbClr val="00B0F0"/>
                </a:solidFill>
              </a:rPr>
              <a:t>Konrektorin</a:t>
            </a:r>
            <a:endParaRPr lang="de-DE" noProof="0" dirty="0">
              <a:solidFill>
                <a:srgbClr val="00B0F0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E79A816-3416-5A35-3BC7-BA6F6C432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de-DE" noProof="0" smtClean="0"/>
              <a:t>2</a:t>
            </a:fld>
            <a:endParaRPr lang="de-DE" noProof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A589743-BC7C-7E1B-6BC7-D284F1AC6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 sind wir?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E2B412B-483F-D38B-BCD4-37246E2B8D7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518609" y="3259360"/>
            <a:ext cx="5076010" cy="600075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Verena Fenchel </a:t>
            </a:r>
          </a:p>
        </p:txBody>
      </p:sp>
      <p:pic>
        <p:nvPicPr>
          <p:cNvPr id="12" name="Inhaltsplatzhalter 11" descr="Ein Bild, das Person, draußen, stehend enthält.&#10;&#10;Automatisch generierte Beschreibung">
            <a:extLst>
              <a:ext uri="{FF2B5EF4-FFF2-40B4-BE49-F238E27FC236}">
                <a16:creationId xmlns:a16="http://schemas.microsoft.com/office/drawing/2014/main" id="{654583B3-9293-4AAF-97BC-F16B53902D7F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6351188" y="2735216"/>
            <a:ext cx="2049949" cy="2973299"/>
          </a:xfr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A1EE2F9-3FA9-E20E-76CC-752EE006985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592752" y="1201423"/>
            <a:ext cx="5202936" cy="1115568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+mj-lt"/>
              </a:rPr>
              <a:t>Die Schulleitung </a:t>
            </a: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25CE7493-9EB0-E4F6-406D-322ADB09EFE1}"/>
              </a:ext>
            </a:extLst>
          </p:cNvPr>
          <p:cNvSpPr txBox="1">
            <a:spLocks/>
          </p:cNvSpPr>
          <p:nvPr/>
        </p:nvSpPr>
        <p:spPr>
          <a:xfrm>
            <a:off x="735315" y="3856740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de-DE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dirty="0">
                <a:solidFill>
                  <a:srgbClr val="00B0F0"/>
                </a:solidFill>
              </a:rPr>
              <a:t>Rektorin</a:t>
            </a:r>
          </a:p>
        </p:txBody>
      </p:sp>
    </p:spTree>
    <p:extLst>
      <p:ext uri="{BB962C8B-B14F-4D97-AF65-F5344CB8AC3E}">
        <p14:creationId xmlns:p14="http://schemas.microsoft.com/office/powerpoint/2010/main" val="3453801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227325" y="1014959"/>
            <a:ext cx="4454823" cy="734415"/>
          </a:xfrm>
        </p:spPr>
        <p:txBody>
          <a:bodyPr rtlCol="0">
            <a:normAutofit fontScale="90000"/>
          </a:bodyPr>
          <a:lstStyle/>
          <a:p>
            <a:pPr rtl="0"/>
            <a:r>
              <a:rPr lang="de-DE" dirty="0"/>
              <a:t>Warum Realschule?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232" y="2186260"/>
            <a:ext cx="4785040" cy="4227066"/>
          </a:xfrm>
        </p:spPr>
        <p:txBody>
          <a:bodyPr rtlCol="0">
            <a:normAutofit fontScale="25000" lnSpcReduction="20000"/>
          </a:bodyPr>
          <a:lstStyle/>
          <a:p>
            <a:pPr rtl="0">
              <a:lnSpc>
                <a:spcPct val="170000"/>
              </a:lnSpc>
              <a:spcBef>
                <a:spcPts val="0"/>
              </a:spcBef>
            </a:pPr>
            <a:r>
              <a:rPr lang="de-DE" sz="6000" dirty="0">
                <a:latin typeface="+mj-lt"/>
              </a:rPr>
              <a:t>Stärkung der Realschule, d.h.  Leistungsorientierung mit einer  Orientierungsstufe nur in Klasse 5 auf M-Niveau, d.h. Realschulniveau !</a:t>
            </a:r>
          </a:p>
          <a:p>
            <a:pPr rtl="0">
              <a:lnSpc>
                <a:spcPct val="170000"/>
              </a:lnSpc>
              <a:spcBef>
                <a:spcPts val="0"/>
              </a:spcBef>
            </a:pPr>
            <a:r>
              <a:rPr lang="de-DE" sz="6000" dirty="0">
                <a:latin typeface="+mj-lt"/>
              </a:rPr>
              <a:t>Wir differenzieren nach außen: Hauptschulabschlussklasse, Trennung von </a:t>
            </a:r>
          </a:p>
          <a:p>
            <a:pPr marL="0" indent="0" rtl="0">
              <a:lnSpc>
                <a:spcPct val="170000"/>
              </a:lnSpc>
              <a:spcBef>
                <a:spcPts val="0"/>
              </a:spcBef>
              <a:buNone/>
            </a:pPr>
            <a:r>
              <a:rPr lang="de-DE" sz="6000" dirty="0">
                <a:latin typeface="+mj-lt"/>
              </a:rPr>
              <a:t>   G-&amp; M-Niveau in Klassen bzw. Hauptfächern ab 6.</a:t>
            </a:r>
          </a:p>
          <a:p>
            <a:pPr rtl="0">
              <a:lnSpc>
                <a:spcPct val="170000"/>
              </a:lnSpc>
              <a:spcBef>
                <a:spcPts val="0"/>
              </a:spcBef>
            </a:pPr>
            <a:r>
              <a:rPr lang="de-DE" sz="6000" dirty="0">
                <a:latin typeface="+mj-lt"/>
              </a:rPr>
              <a:t>Die Realschule bereitet sowohl für eine Ausbildung als auch für eine weiterführende Schule vor.</a:t>
            </a:r>
          </a:p>
          <a:p>
            <a:pPr rtl="0">
              <a:lnSpc>
                <a:spcPct val="170000"/>
              </a:lnSpc>
              <a:spcBef>
                <a:spcPts val="0"/>
              </a:spcBef>
            </a:pPr>
            <a:r>
              <a:rPr lang="de-DE" sz="6000" dirty="0">
                <a:latin typeface="+mj-lt"/>
              </a:rPr>
              <a:t>Praktische Fächer wie Technik und AES (Alltagskultur, Ernährung und Soziales).</a:t>
            </a:r>
          </a:p>
          <a:p>
            <a:pPr rtl="0">
              <a:lnSpc>
                <a:spcPct val="150000"/>
              </a:lnSpc>
            </a:pPr>
            <a:endParaRPr lang="de-DE" dirty="0">
              <a:latin typeface="+mj-lt"/>
            </a:endParaRPr>
          </a:p>
          <a:p>
            <a:pPr rtl="0"/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de-DE" smtClean="0"/>
              <a:pPr rtl="0"/>
              <a:t>3</a:t>
            </a:fld>
            <a:endParaRPr lang="de-DE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4C65571-50CF-50CA-5E64-49410AB6B8F6}"/>
              </a:ext>
            </a:extLst>
          </p:cNvPr>
          <p:cNvGrpSpPr/>
          <p:nvPr/>
        </p:nvGrpSpPr>
        <p:grpSpPr>
          <a:xfrm rot="743034">
            <a:off x="6398812" y="855409"/>
            <a:ext cx="4622287" cy="4826503"/>
            <a:chOff x="3160997" y="264094"/>
            <a:chExt cx="7126605" cy="7014210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6D001B01-8617-CF3F-F82D-B4A1A6658606}"/>
                </a:ext>
              </a:extLst>
            </p:cNvPr>
            <p:cNvGrpSpPr/>
            <p:nvPr/>
          </p:nvGrpSpPr>
          <p:grpSpPr>
            <a:xfrm>
              <a:off x="3160997" y="264094"/>
              <a:ext cx="7126605" cy="7014210"/>
              <a:chOff x="3160997" y="241655"/>
              <a:chExt cx="7126605" cy="7014210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EB881BAD-9C3D-4F95-61E6-0010704EE185}"/>
                  </a:ext>
                </a:extLst>
              </p:cNvPr>
              <p:cNvGrpSpPr/>
              <p:nvPr/>
            </p:nvGrpSpPr>
            <p:grpSpPr>
              <a:xfrm>
                <a:off x="3160997" y="241655"/>
                <a:ext cx="7126605" cy="7014210"/>
                <a:chOff x="3160997" y="241655"/>
                <a:chExt cx="7126605" cy="7014210"/>
              </a:xfrm>
            </p:grpSpPr>
            <p:grpSp>
              <p:nvGrpSpPr>
                <p:cNvPr id="30" name="Gruppieren 29">
                  <a:extLst>
                    <a:ext uri="{FF2B5EF4-FFF2-40B4-BE49-F238E27FC236}">
                      <a16:creationId xmlns:a16="http://schemas.microsoft.com/office/drawing/2014/main" id="{90D7A8A5-BBAC-0E89-883A-33AF96545BD1}"/>
                    </a:ext>
                  </a:extLst>
                </p:cNvPr>
                <p:cNvGrpSpPr/>
                <p:nvPr/>
              </p:nvGrpSpPr>
              <p:grpSpPr>
                <a:xfrm>
                  <a:off x="3160997" y="241655"/>
                  <a:ext cx="7126605" cy="7014210"/>
                  <a:chOff x="2532697" y="-78105"/>
                  <a:chExt cx="7126605" cy="7014210"/>
                </a:xfrm>
              </p:grpSpPr>
              <p:pic>
                <p:nvPicPr>
                  <p:cNvPr id="32" name="Grafik 31">
                    <a:extLst>
                      <a:ext uri="{FF2B5EF4-FFF2-40B4-BE49-F238E27FC236}">
                        <a16:creationId xmlns:a16="http://schemas.microsoft.com/office/drawing/2014/main" id="{74D8D119-9C18-52C6-AC1B-BC0DB27B76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16232" y="-78105"/>
                    <a:ext cx="3963670" cy="2229485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33" name="Grafik 32" descr="Kostenlose Vektorgrafiken zum Thema Verwechslung">
                    <a:extLst>
                      <a:ext uri="{FF2B5EF4-FFF2-40B4-BE49-F238E27FC236}">
                        <a16:creationId xmlns:a16="http://schemas.microsoft.com/office/drawing/2014/main" id="{951B4512-5456-6577-AF1B-E61649FF99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32697" y="1838960"/>
                    <a:ext cx="5760720" cy="509714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4" name="Grafik 33" descr="Ein Bild, das Text, ClipArt enthält.&#10;&#10;Automatisch generierte Beschreibung">
                    <a:extLst>
                      <a:ext uri="{FF2B5EF4-FFF2-40B4-BE49-F238E27FC236}">
                        <a16:creationId xmlns:a16="http://schemas.microsoft.com/office/drawing/2014/main" id="{E871F930-2384-7C7D-621A-9D4F785F6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93377" y="683260"/>
                    <a:ext cx="1895475" cy="1533525"/>
                  </a:xfrm>
                  <a:prstGeom prst="rect">
                    <a:avLst/>
                  </a:prstGeom>
                </p:spPr>
              </p:pic>
              <p:pic>
                <p:nvPicPr>
                  <p:cNvPr id="35" name="Grafik 34" descr="Ein Bild, das Text, ClipArt enthält.&#10;&#10;Automatisch generierte Beschreibung">
                    <a:extLst>
                      <a:ext uri="{FF2B5EF4-FFF2-40B4-BE49-F238E27FC236}">
                        <a16:creationId xmlns:a16="http://schemas.microsoft.com/office/drawing/2014/main" id="{3DEA7E73-BF7F-FC7B-2723-E4C2558CE5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36852" y="2348865"/>
                    <a:ext cx="1806575" cy="1461770"/>
                  </a:xfrm>
                  <a:prstGeom prst="rect">
                    <a:avLst/>
                  </a:prstGeom>
                </p:spPr>
              </p:pic>
              <p:pic>
                <p:nvPicPr>
                  <p:cNvPr id="36" name="Grafik 35" descr="Ein Bild, das Text, ClipArt enthält.&#10;&#10;Automatisch generierte Beschreibung">
                    <a:extLst>
                      <a:ext uri="{FF2B5EF4-FFF2-40B4-BE49-F238E27FC236}">
                        <a16:creationId xmlns:a16="http://schemas.microsoft.com/office/drawing/2014/main" id="{C481EFD0-78B0-32A5-9123-37F459D00C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69237" y="4217670"/>
                    <a:ext cx="1790065" cy="1448435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1" name="object 10">
                  <a:extLst>
                    <a:ext uri="{FF2B5EF4-FFF2-40B4-BE49-F238E27FC236}">
                      <a16:creationId xmlns:a16="http://schemas.microsoft.com/office/drawing/2014/main" id="{1786C576-87F3-4D3C-8B84-77C5C9312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97140" y="3235962"/>
                  <a:ext cx="531812" cy="284163"/>
                </a:xfrm>
                <a:custGeom>
                  <a:avLst/>
                  <a:gdLst>
                    <a:gd name="T0" fmla="*/ 111251 w 532130"/>
                    <a:gd name="T1" fmla="*/ 278272 h 284479"/>
                    <a:gd name="T2" fmla="*/ 84962 w 532130"/>
                    <a:gd name="T3" fmla="*/ 244459 h 284479"/>
                    <a:gd name="T4" fmla="*/ 112775 w 532130"/>
                    <a:gd name="T5" fmla="*/ 106060 h 284479"/>
                    <a:gd name="T6" fmla="*/ 92442 w 532130"/>
                    <a:gd name="T7" fmla="*/ 248554 h 284479"/>
                    <a:gd name="T8" fmla="*/ 106679 w 532130"/>
                    <a:gd name="T9" fmla="*/ 136540 h 284479"/>
                    <a:gd name="T10" fmla="*/ 127695 w 532130"/>
                    <a:gd name="T11" fmla="*/ 128920 h 284479"/>
                    <a:gd name="T12" fmla="*/ 116585 w 532130"/>
                    <a:gd name="T13" fmla="*/ 145684 h 284479"/>
                    <a:gd name="T14" fmla="*/ 189737 w 532130"/>
                    <a:gd name="T15" fmla="*/ 229504 h 284479"/>
                    <a:gd name="T16" fmla="*/ 160019 w 532130"/>
                    <a:gd name="T17" fmla="*/ 178450 h 284479"/>
                    <a:gd name="T18" fmla="*/ 186689 w 532130"/>
                    <a:gd name="T19" fmla="*/ 192928 h 284479"/>
                    <a:gd name="T20" fmla="*/ 189737 w 532130"/>
                    <a:gd name="T21" fmla="*/ 229504 h 284479"/>
                    <a:gd name="T22" fmla="*/ 308229 w 532130"/>
                    <a:gd name="T23" fmla="*/ 46529 h 284479"/>
                    <a:gd name="T24" fmla="*/ 268985 w 532130"/>
                    <a:gd name="T25" fmla="*/ 228742 h 284479"/>
                    <a:gd name="T26" fmla="*/ 297179 w 532130"/>
                    <a:gd name="T27" fmla="*/ 144160 h 284479"/>
                    <a:gd name="T28" fmla="*/ 348293 w 532130"/>
                    <a:gd name="T29" fmla="*/ 139672 h 284479"/>
                    <a:gd name="T30" fmla="*/ 295656 w 532130"/>
                    <a:gd name="T31" fmla="*/ 67960 h 284479"/>
                    <a:gd name="T32" fmla="*/ 351281 w 532130"/>
                    <a:gd name="T33" fmla="*/ 61102 h 284479"/>
                    <a:gd name="T34" fmla="*/ 322325 w 532130"/>
                    <a:gd name="T35" fmla="*/ 45862 h 284479"/>
                    <a:gd name="T36" fmla="*/ 314706 w 532130"/>
                    <a:gd name="T37" fmla="*/ 144160 h 284479"/>
                    <a:gd name="T38" fmla="*/ 406145 w 532130"/>
                    <a:gd name="T39" fmla="*/ 186070 h 284479"/>
                    <a:gd name="T40" fmla="*/ 353143 w 532130"/>
                    <a:gd name="T41" fmla="*/ 142636 h 284479"/>
                    <a:gd name="T42" fmla="*/ 410622 w 532130"/>
                    <a:gd name="T43" fmla="*/ 146256 h 284479"/>
                    <a:gd name="T44" fmla="*/ 508992 w 532130"/>
                    <a:gd name="T45" fmla="*/ 153578 h 284479"/>
                    <a:gd name="T46" fmla="*/ 425957 w 532130"/>
                    <a:gd name="T47" fmla="*/ 131968 h 284479"/>
                    <a:gd name="T48" fmla="*/ 493013 w 532130"/>
                    <a:gd name="T49" fmla="*/ 91582 h 284479"/>
                    <a:gd name="T50" fmla="*/ 509015 w 532130"/>
                    <a:gd name="T51" fmla="*/ 102250 h 284479"/>
                    <a:gd name="T52" fmla="*/ 510539 w 532130"/>
                    <a:gd name="T53" fmla="*/ 122062 h 284479"/>
                    <a:gd name="T54" fmla="*/ 494538 w 532130"/>
                    <a:gd name="T55" fmla="*/ 140350 h 284479"/>
                    <a:gd name="T56" fmla="*/ 466915 w 532130"/>
                    <a:gd name="T57" fmla="*/ 148637 h 284479"/>
                    <a:gd name="T58" fmla="*/ 532016 w 532130"/>
                    <a:gd name="T59" fmla="*/ 111394 h 284479"/>
                    <a:gd name="T60" fmla="*/ 354075 w 532130"/>
                    <a:gd name="T61" fmla="*/ 65293 h 284479"/>
                    <a:gd name="T62" fmla="*/ 329945 w 532130"/>
                    <a:gd name="T63" fmla="*/ 70246 h 284479"/>
                    <a:gd name="T64" fmla="*/ 338327 w 532130"/>
                    <a:gd name="T65" fmla="*/ 93106 h 284479"/>
                    <a:gd name="T66" fmla="*/ 327659 w 532130"/>
                    <a:gd name="T67" fmla="*/ 111394 h 284479"/>
                    <a:gd name="T68" fmla="*/ 262127 w 532130"/>
                    <a:gd name="T69" fmla="*/ 135016 h 284479"/>
                    <a:gd name="T70" fmla="*/ 337542 w 532130"/>
                    <a:gd name="T71" fmla="*/ 127301 h 284479"/>
                    <a:gd name="T72" fmla="*/ 358139 w 532130"/>
                    <a:gd name="T73" fmla="*/ 76342 h 284479"/>
                    <a:gd name="T74" fmla="*/ 416337 w 532130"/>
                    <a:gd name="T75" fmla="*/ 10429 h 284479"/>
                    <a:gd name="T76" fmla="*/ 413003 w 532130"/>
                    <a:gd name="T77" fmla="*/ 90058 h 284479"/>
                    <a:gd name="T78" fmla="*/ 465784 w 532130"/>
                    <a:gd name="T79" fmla="*/ 91463 h 284479"/>
                    <a:gd name="T80" fmla="*/ 522731 w 532130"/>
                    <a:gd name="T81" fmla="*/ 84724 h 284479"/>
                    <a:gd name="T82" fmla="*/ 499215 w 532130"/>
                    <a:gd name="T83" fmla="*/ 70973 h 284479"/>
                    <a:gd name="T84" fmla="*/ 407669 w 532130"/>
                    <a:gd name="T85" fmla="*/ 44338 h 284479"/>
                    <a:gd name="T86" fmla="*/ 493942 w 532130"/>
                    <a:gd name="T87" fmla="*/ 15228 h 284479"/>
                    <a:gd name="T88" fmla="*/ 466415 w 532130"/>
                    <a:gd name="T89" fmla="*/ 69377 h 284479"/>
                    <a:gd name="T90" fmla="*/ 498999 w 532130"/>
                    <a:gd name="T91" fmla="*/ 70913 h 284479"/>
                    <a:gd name="T92" fmla="*/ 497082 w 532130"/>
                    <a:gd name="T93" fmla="*/ 19288 h 284479"/>
                    <a:gd name="T94" fmla="*/ 472523 w 532130"/>
                    <a:gd name="T95" fmla="*/ 24348 h 284479"/>
                    <a:gd name="T96" fmla="*/ 504444 w 532130"/>
                    <a:gd name="T97" fmla="*/ 32908 h 2844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532130" h="284479">
                      <a:moveTo>
                        <a:pt x="21335" y="135016"/>
                      </a:moveTo>
                      <a:lnTo>
                        <a:pt x="0" y="141112"/>
                      </a:lnTo>
                      <a:lnTo>
                        <a:pt x="89915" y="284368"/>
                      </a:lnTo>
                      <a:lnTo>
                        <a:pt x="111251" y="278272"/>
                      </a:lnTo>
                      <a:lnTo>
                        <a:pt x="110606" y="259984"/>
                      </a:lnTo>
                      <a:lnTo>
                        <a:pt x="92963" y="259984"/>
                      </a:lnTo>
                      <a:lnTo>
                        <a:pt x="88963" y="252114"/>
                      </a:lnTo>
                      <a:lnTo>
                        <a:pt x="84962" y="244459"/>
                      </a:lnTo>
                      <a:lnTo>
                        <a:pt x="80962" y="236946"/>
                      </a:lnTo>
                      <a:lnTo>
                        <a:pt x="76962" y="229504"/>
                      </a:lnTo>
                      <a:lnTo>
                        <a:pt x="21335" y="135016"/>
                      </a:lnTo>
                      <a:close/>
                    </a:path>
                    <a:path w="532130" h="284479">
                      <a:moveTo>
                        <a:pt x="112775" y="106060"/>
                      </a:moveTo>
                      <a:lnTo>
                        <a:pt x="88391" y="113680"/>
                      </a:lnTo>
                      <a:lnTo>
                        <a:pt x="91470" y="229504"/>
                      </a:lnTo>
                      <a:lnTo>
                        <a:pt x="91570" y="232017"/>
                      </a:lnTo>
                      <a:lnTo>
                        <a:pt x="92442" y="248554"/>
                      </a:lnTo>
                      <a:lnTo>
                        <a:pt x="92963" y="259984"/>
                      </a:lnTo>
                      <a:lnTo>
                        <a:pt x="110606" y="259984"/>
                      </a:lnTo>
                      <a:lnTo>
                        <a:pt x="106679" y="148732"/>
                      </a:lnTo>
                      <a:lnTo>
                        <a:pt x="106679" y="136540"/>
                      </a:lnTo>
                      <a:lnTo>
                        <a:pt x="105918" y="128920"/>
                      </a:lnTo>
                      <a:lnTo>
                        <a:pt x="127695" y="128920"/>
                      </a:lnTo>
                      <a:lnTo>
                        <a:pt x="112775" y="106060"/>
                      </a:lnTo>
                      <a:close/>
                    </a:path>
                    <a:path w="532130" h="284479">
                      <a:moveTo>
                        <a:pt x="127695" y="128920"/>
                      </a:moveTo>
                      <a:lnTo>
                        <a:pt x="105918" y="128920"/>
                      </a:lnTo>
                      <a:lnTo>
                        <a:pt x="107441" y="131206"/>
                      </a:lnTo>
                      <a:lnTo>
                        <a:pt x="110489" y="136540"/>
                      </a:lnTo>
                      <a:lnTo>
                        <a:pt x="116585" y="145684"/>
                      </a:lnTo>
                      <a:lnTo>
                        <a:pt x="186689" y="254650"/>
                      </a:lnTo>
                      <a:lnTo>
                        <a:pt x="206501" y="248554"/>
                      </a:lnTo>
                      <a:lnTo>
                        <a:pt x="205818" y="229504"/>
                      </a:lnTo>
                      <a:lnTo>
                        <a:pt x="189737" y="229504"/>
                      </a:lnTo>
                      <a:lnTo>
                        <a:pt x="183165" y="217241"/>
                      </a:lnTo>
                      <a:lnTo>
                        <a:pt x="176021" y="204549"/>
                      </a:lnTo>
                      <a:lnTo>
                        <a:pt x="168306" y="191571"/>
                      </a:lnTo>
                      <a:lnTo>
                        <a:pt x="160019" y="178450"/>
                      </a:lnTo>
                      <a:lnTo>
                        <a:pt x="127695" y="128920"/>
                      </a:lnTo>
                      <a:close/>
                    </a:path>
                    <a:path w="532130" h="284479">
                      <a:moveTo>
                        <a:pt x="200406" y="78628"/>
                      </a:moveTo>
                      <a:lnTo>
                        <a:pt x="179831" y="85486"/>
                      </a:lnTo>
                      <a:lnTo>
                        <a:pt x="186689" y="192928"/>
                      </a:lnTo>
                      <a:lnTo>
                        <a:pt x="187273" y="203358"/>
                      </a:lnTo>
                      <a:lnTo>
                        <a:pt x="187928" y="212931"/>
                      </a:lnTo>
                      <a:lnTo>
                        <a:pt x="188725" y="221646"/>
                      </a:lnTo>
                      <a:lnTo>
                        <a:pt x="189737" y="229504"/>
                      </a:lnTo>
                      <a:lnTo>
                        <a:pt x="205818" y="229504"/>
                      </a:lnTo>
                      <a:lnTo>
                        <a:pt x="200406" y="78628"/>
                      </a:lnTo>
                      <a:close/>
                    </a:path>
                    <a:path w="532130" h="284479">
                      <a:moveTo>
                        <a:pt x="315920" y="45731"/>
                      </a:moveTo>
                      <a:lnTo>
                        <a:pt x="308229" y="46529"/>
                      </a:lnTo>
                      <a:lnTo>
                        <a:pt x="299394" y="48327"/>
                      </a:lnTo>
                      <a:lnTo>
                        <a:pt x="289559" y="51196"/>
                      </a:lnTo>
                      <a:lnTo>
                        <a:pt x="220218" y="72532"/>
                      </a:lnTo>
                      <a:lnTo>
                        <a:pt x="268985" y="228742"/>
                      </a:lnTo>
                      <a:lnTo>
                        <a:pt x="289559" y="222646"/>
                      </a:lnTo>
                      <a:lnTo>
                        <a:pt x="268223" y="153304"/>
                      </a:lnTo>
                      <a:lnTo>
                        <a:pt x="291845" y="145684"/>
                      </a:lnTo>
                      <a:lnTo>
                        <a:pt x="297179" y="144160"/>
                      </a:lnTo>
                      <a:lnTo>
                        <a:pt x="300989" y="143398"/>
                      </a:lnTo>
                      <a:lnTo>
                        <a:pt x="303275" y="142636"/>
                      </a:lnTo>
                      <a:lnTo>
                        <a:pt x="353143" y="142636"/>
                      </a:lnTo>
                      <a:lnTo>
                        <a:pt x="348293" y="139672"/>
                      </a:lnTo>
                      <a:lnTo>
                        <a:pt x="339089" y="135016"/>
                      </a:lnTo>
                      <a:lnTo>
                        <a:pt x="262127" y="135016"/>
                      </a:lnTo>
                      <a:lnTo>
                        <a:pt x="246125" y="83962"/>
                      </a:lnTo>
                      <a:lnTo>
                        <a:pt x="295656" y="67960"/>
                      </a:lnTo>
                      <a:lnTo>
                        <a:pt x="303799" y="66127"/>
                      </a:lnTo>
                      <a:lnTo>
                        <a:pt x="311086" y="65293"/>
                      </a:lnTo>
                      <a:lnTo>
                        <a:pt x="354075" y="65293"/>
                      </a:lnTo>
                      <a:lnTo>
                        <a:pt x="351281" y="61102"/>
                      </a:lnTo>
                      <a:lnTo>
                        <a:pt x="344423" y="55006"/>
                      </a:lnTo>
                      <a:lnTo>
                        <a:pt x="338327" y="48910"/>
                      </a:lnTo>
                      <a:lnTo>
                        <a:pt x="330707" y="45862"/>
                      </a:lnTo>
                      <a:lnTo>
                        <a:pt x="322325" y="45862"/>
                      </a:lnTo>
                      <a:lnTo>
                        <a:pt x="315920" y="45731"/>
                      </a:lnTo>
                      <a:close/>
                    </a:path>
                    <a:path w="532130" h="284479">
                      <a:moveTo>
                        <a:pt x="353143" y="142636"/>
                      </a:moveTo>
                      <a:lnTo>
                        <a:pt x="307085" y="142636"/>
                      </a:lnTo>
                      <a:lnTo>
                        <a:pt x="314706" y="144160"/>
                      </a:lnTo>
                      <a:lnTo>
                        <a:pt x="317753" y="144922"/>
                      </a:lnTo>
                      <a:lnTo>
                        <a:pt x="349870" y="168640"/>
                      </a:lnTo>
                      <a:lnTo>
                        <a:pt x="380238" y="194452"/>
                      </a:lnTo>
                      <a:lnTo>
                        <a:pt x="406145" y="186070"/>
                      </a:lnTo>
                      <a:lnTo>
                        <a:pt x="365759" y="151780"/>
                      </a:lnTo>
                      <a:lnTo>
                        <a:pt x="360033" y="147363"/>
                      </a:lnTo>
                      <a:lnTo>
                        <a:pt x="354234" y="143303"/>
                      </a:lnTo>
                      <a:lnTo>
                        <a:pt x="353143" y="142636"/>
                      </a:lnTo>
                      <a:close/>
                    </a:path>
                    <a:path w="532130" h="284479">
                      <a:moveTo>
                        <a:pt x="422909" y="124348"/>
                      </a:moveTo>
                      <a:lnTo>
                        <a:pt x="403859" y="131968"/>
                      </a:lnTo>
                      <a:lnTo>
                        <a:pt x="406705" y="139541"/>
                      </a:lnTo>
                      <a:lnTo>
                        <a:pt x="410622" y="146256"/>
                      </a:lnTo>
                      <a:lnTo>
                        <a:pt x="449579" y="169306"/>
                      </a:lnTo>
                      <a:lnTo>
                        <a:pt x="457878" y="169437"/>
                      </a:lnTo>
                      <a:lnTo>
                        <a:pt x="466820" y="168640"/>
                      </a:lnTo>
                      <a:lnTo>
                        <a:pt x="508992" y="153578"/>
                      </a:lnTo>
                      <a:lnTo>
                        <a:pt x="514766" y="149006"/>
                      </a:lnTo>
                      <a:lnTo>
                        <a:pt x="460771" y="149006"/>
                      </a:lnTo>
                      <a:lnTo>
                        <a:pt x="454913" y="148732"/>
                      </a:lnTo>
                      <a:lnTo>
                        <a:pt x="425957" y="131968"/>
                      </a:lnTo>
                      <a:lnTo>
                        <a:pt x="422909" y="124348"/>
                      </a:lnTo>
                      <a:close/>
                    </a:path>
                    <a:path w="532130" h="284479">
                      <a:moveTo>
                        <a:pt x="527303" y="90820"/>
                      </a:moveTo>
                      <a:lnTo>
                        <a:pt x="485394" y="90820"/>
                      </a:lnTo>
                      <a:lnTo>
                        <a:pt x="493013" y="91582"/>
                      </a:lnTo>
                      <a:lnTo>
                        <a:pt x="498347" y="93106"/>
                      </a:lnTo>
                      <a:lnTo>
                        <a:pt x="502157" y="96154"/>
                      </a:lnTo>
                      <a:lnTo>
                        <a:pt x="505968" y="98440"/>
                      </a:lnTo>
                      <a:lnTo>
                        <a:pt x="509015" y="102250"/>
                      </a:lnTo>
                      <a:lnTo>
                        <a:pt x="510539" y="107584"/>
                      </a:lnTo>
                      <a:lnTo>
                        <a:pt x="512063" y="112156"/>
                      </a:lnTo>
                      <a:lnTo>
                        <a:pt x="512063" y="117490"/>
                      </a:lnTo>
                      <a:lnTo>
                        <a:pt x="510539" y="122062"/>
                      </a:lnTo>
                      <a:lnTo>
                        <a:pt x="509015" y="127396"/>
                      </a:lnTo>
                      <a:lnTo>
                        <a:pt x="505206" y="131968"/>
                      </a:lnTo>
                      <a:lnTo>
                        <a:pt x="499871" y="135778"/>
                      </a:lnTo>
                      <a:lnTo>
                        <a:pt x="494538" y="140350"/>
                      </a:lnTo>
                      <a:lnTo>
                        <a:pt x="487679" y="143398"/>
                      </a:lnTo>
                      <a:lnTo>
                        <a:pt x="480059" y="145684"/>
                      </a:lnTo>
                      <a:lnTo>
                        <a:pt x="473344" y="147554"/>
                      </a:lnTo>
                      <a:lnTo>
                        <a:pt x="466915" y="148637"/>
                      </a:lnTo>
                      <a:lnTo>
                        <a:pt x="460771" y="149006"/>
                      </a:lnTo>
                      <a:lnTo>
                        <a:pt x="514766" y="149006"/>
                      </a:lnTo>
                      <a:lnTo>
                        <a:pt x="531898" y="114728"/>
                      </a:lnTo>
                      <a:lnTo>
                        <a:pt x="532016" y="111394"/>
                      </a:lnTo>
                      <a:lnTo>
                        <a:pt x="531637" y="105608"/>
                      </a:lnTo>
                      <a:lnTo>
                        <a:pt x="530351" y="99202"/>
                      </a:lnTo>
                      <a:lnTo>
                        <a:pt x="527303" y="90820"/>
                      </a:lnTo>
                      <a:close/>
                    </a:path>
                    <a:path w="532130" h="284479">
                      <a:moveTo>
                        <a:pt x="354075" y="65293"/>
                      </a:moveTo>
                      <a:lnTo>
                        <a:pt x="311086" y="65293"/>
                      </a:lnTo>
                      <a:lnTo>
                        <a:pt x="317515" y="65603"/>
                      </a:lnTo>
                      <a:lnTo>
                        <a:pt x="323088" y="67198"/>
                      </a:lnTo>
                      <a:lnTo>
                        <a:pt x="329945" y="70246"/>
                      </a:lnTo>
                      <a:lnTo>
                        <a:pt x="334518" y="75580"/>
                      </a:lnTo>
                      <a:lnTo>
                        <a:pt x="336803" y="83200"/>
                      </a:lnTo>
                      <a:lnTo>
                        <a:pt x="338327" y="88534"/>
                      </a:lnTo>
                      <a:lnTo>
                        <a:pt x="338327" y="93106"/>
                      </a:lnTo>
                      <a:lnTo>
                        <a:pt x="337565" y="98440"/>
                      </a:lnTo>
                      <a:lnTo>
                        <a:pt x="336041" y="103774"/>
                      </a:lnTo>
                      <a:lnTo>
                        <a:pt x="332994" y="108346"/>
                      </a:lnTo>
                      <a:lnTo>
                        <a:pt x="327659" y="111394"/>
                      </a:lnTo>
                      <a:lnTo>
                        <a:pt x="323088" y="115204"/>
                      </a:lnTo>
                      <a:lnTo>
                        <a:pt x="316229" y="118252"/>
                      </a:lnTo>
                      <a:lnTo>
                        <a:pt x="307085" y="121300"/>
                      </a:lnTo>
                      <a:lnTo>
                        <a:pt x="262127" y="135016"/>
                      </a:lnTo>
                      <a:lnTo>
                        <a:pt x="339089" y="135016"/>
                      </a:lnTo>
                      <a:lnTo>
                        <a:pt x="333756" y="133492"/>
                      </a:lnTo>
                      <a:lnTo>
                        <a:pt x="327659" y="132730"/>
                      </a:lnTo>
                      <a:lnTo>
                        <a:pt x="337542" y="127301"/>
                      </a:lnTo>
                      <a:lnTo>
                        <a:pt x="360476" y="93106"/>
                      </a:lnTo>
                      <a:lnTo>
                        <a:pt x="360394" y="90058"/>
                      </a:lnTo>
                      <a:lnTo>
                        <a:pt x="360143" y="84724"/>
                      </a:lnTo>
                      <a:lnTo>
                        <a:pt x="358139" y="76342"/>
                      </a:lnTo>
                      <a:lnTo>
                        <a:pt x="355853" y="67960"/>
                      </a:lnTo>
                      <a:lnTo>
                        <a:pt x="354075" y="65293"/>
                      </a:lnTo>
                      <a:close/>
                    </a:path>
                    <a:path w="532130" h="284479">
                      <a:moveTo>
                        <a:pt x="455711" y="0"/>
                      </a:moveTo>
                      <a:lnTo>
                        <a:pt x="416337" y="10429"/>
                      </a:lnTo>
                      <a:lnTo>
                        <a:pt x="389381" y="40528"/>
                      </a:lnTo>
                      <a:lnTo>
                        <a:pt x="387095" y="48910"/>
                      </a:lnTo>
                      <a:lnTo>
                        <a:pt x="387095" y="56530"/>
                      </a:lnTo>
                      <a:lnTo>
                        <a:pt x="413003" y="90058"/>
                      </a:lnTo>
                      <a:lnTo>
                        <a:pt x="435387" y="92821"/>
                      </a:lnTo>
                      <a:lnTo>
                        <a:pt x="444329" y="92761"/>
                      </a:lnTo>
                      <a:lnTo>
                        <a:pt x="454913" y="92344"/>
                      </a:lnTo>
                      <a:lnTo>
                        <a:pt x="465784" y="91463"/>
                      </a:lnTo>
                      <a:lnTo>
                        <a:pt x="474440" y="91011"/>
                      </a:lnTo>
                      <a:lnTo>
                        <a:pt x="480952" y="90844"/>
                      </a:lnTo>
                      <a:lnTo>
                        <a:pt x="527303" y="90820"/>
                      </a:lnTo>
                      <a:lnTo>
                        <a:pt x="522731" y="84724"/>
                      </a:lnTo>
                      <a:lnTo>
                        <a:pt x="516635" y="79390"/>
                      </a:lnTo>
                      <a:lnTo>
                        <a:pt x="511635" y="75807"/>
                      </a:lnTo>
                      <a:lnTo>
                        <a:pt x="505777" y="73009"/>
                      </a:lnTo>
                      <a:lnTo>
                        <a:pt x="499215" y="70973"/>
                      </a:lnTo>
                      <a:lnTo>
                        <a:pt x="441709" y="70973"/>
                      </a:lnTo>
                      <a:lnTo>
                        <a:pt x="431768" y="70913"/>
                      </a:lnTo>
                      <a:lnTo>
                        <a:pt x="406907" y="50434"/>
                      </a:lnTo>
                      <a:lnTo>
                        <a:pt x="407669" y="44338"/>
                      </a:lnTo>
                      <a:lnTo>
                        <a:pt x="446103" y="20085"/>
                      </a:lnTo>
                      <a:lnTo>
                        <a:pt x="453961" y="19288"/>
                      </a:lnTo>
                      <a:lnTo>
                        <a:pt x="497082" y="19288"/>
                      </a:lnTo>
                      <a:lnTo>
                        <a:pt x="493942" y="15228"/>
                      </a:lnTo>
                      <a:lnTo>
                        <a:pt x="463295" y="142"/>
                      </a:lnTo>
                      <a:lnTo>
                        <a:pt x="455711" y="0"/>
                      </a:lnTo>
                      <a:close/>
                    </a:path>
                    <a:path w="532130" h="284479">
                      <a:moveTo>
                        <a:pt x="476821" y="69008"/>
                      </a:moveTo>
                      <a:lnTo>
                        <a:pt x="466415" y="69377"/>
                      </a:lnTo>
                      <a:lnTo>
                        <a:pt x="454151" y="70246"/>
                      </a:lnTo>
                      <a:lnTo>
                        <a:pt x="441709" y="70973"/>
                      </a:lnTo>
                      <a:lnTo>
                        <a:pt x="499215" y="70973"/>
                      </a:lnTo>
                      <a:lnTo>
                        <a:pt x="498999" y="70913"/>
                      </a:lnTo>
                      <a:lnTo>
                        <a:pt x="491489" y="69484"/>
                      </a:lnTo>
                      <a:lnTo>
                        <a:pt x="485227" y="69068"/>
                      </a:lnTo>
                      <a:lnTo>
                        <a:pt x="476821" y="69008"/>
                      </a:lnTo>
                      <a:close/>
                    </a:path>
                    <a:path w="532130" h="284479">
                      <a:moveTo>
                        <a:pt x="497082" y="19288"/>
                      </a:moveTo>
                      <a:lnTo>
                        <a:pt x="453961" y="19288"/>
                      </a:lnTo>
                      <a:lnTo>
                        <a:pt x="460962" y="19776"/>
                      </a:lnTo>
                      <a:lnTo>
                        <a:pt x="467106" y="21478"/>
                      </a:lnTo>
                      <a:lnTo>
                        <a:pt x="472523" y="24348"/>
                      </a:lnTo>
                      <a:lnTo>
                        <a:pt x="477297" y="28432"/>
                      </a:lnTo>
                      <a:lnTo>
                        <a:pt x="481357" y="33801"/>
                      </a:lnTo>
                      <a:lnTo>
                        <a:pt x="484631" y="40528"/>
                      </a:lnTo>
                      <a:lnTo>
                        <a:pt x="504444" y="32908"/>
                      </a:lnTo>
                      <a:lnTo>
                        <a:pt x="501419" y="26348"/>
                      </a:lnTo>
                      <a:lnTo>
                        <a:pt x="497967" y="20431"/>
                      </a:lnTo>
                      <a:lnTo>
                        <a:pt x="497082" y="192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DE"/>
                </a:p>
              </p:txBody>
            </p:sp>
          </p:grpSp>
          <p:sp>
            <p:nvSpPr>
              <p:cNvPr id="29" name="object 8">
                <a:extLst>
                  <a:ext uri="{FF2B5EF4-FFF2-40B4-BE49-F238E27FC236}">
                    <a16:creationId xmlns:a16="http://schemas.microsoft.com/office/drawing/2014/main" id="{716FC283-80DE-2AD3-822B-2EA14D282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2201" y="5125754"/>
                <a:ext cx="752475" cy="238125"/>
              </a:xfrm>
              <a:prstGeom prst="rect">
                <a:avLst/>
              </a:prstGeom>
              <a:blipFill dpi="0" rotWithShape="1">
                <a:blip r:embed="rId6"/>
                <a:srcRect/>
                <a:stretch>
                  <a:fillRect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27" name="object 12">
              <a:extLst>
                <a:ext uri="{FF2B5EF4-FFF2-40B4-BE49-F238E27FC236}">
                  <a16:creationId xmlns:a16="http://schemas.microsoft.com/office/drawing/2014/main" id="{B0FE23E4-1C34-6F36-C90E-E5D596233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179" y="1590148"/>
              <a:ext cx="495300" cy="250825"/>
            </a:xfrm>
            <a:custGeom>
              <a:avLst/>
              <a:gdLst>
                <a:gd name="T0" fmla="*/ 10180 w 495300"/>
                <a:gd name="T1" fmla="*/ 119348 h 250825"/>
                <a:gd name="T2" fmla="*/ 691 w 495300"/>
                <a:gd name="T3" fmla="*/ 174212 h 250825"/>
                <a:gd name="T4" fmla="*/ 80665 w 495300"/>
                <a:gd name="T5" fmla="*/ 250316 h 250825"/>
                <a:gd name="T6" fmla="*/ 139941 w 495300"/>
                <a:gd name="T7" fmla="*/ 230790 h 250825"/>
                <a:gd name="T8" fmla="*/ 40184 w 495300"/>
                <a:gd name="T9" fmla="*/ 213074 h 250825"/>
                <a:gd name="T10" fmla="*/ 22003 w 495300"/>
                <a:gd name="T11" fmla="*/ 152876 h 250825"/>
                <a:gd name="T12" fmla="*/ 128802 w 495300"/>
                <a:gd name="T13" fmla="*/ 99536 h 250825"/>
                <a:gd name="T14" fmla="*/ 87476 w 495300"/>
                <a:gd name="T15" fmla="*/ 80533 h 250825"/>
                <a:gd name="T16" fmla="*/ 140768 w 495300"/>
                <a:gd name="T17" fmla="*/ 201644 h 250825"/>
                <a:gd name="T18" fmla="*/ 82189 w 495300"/>
                <a:gd name="T19" fmla="*/ 230790 h 250825"/>
                <a:gd name="T20" fmla="*/ 150483 w 495300"/>
                <a:gd name="T21" fmla="*/ 221741 h 250825"/>
                <a:gd name="T22" fmla="*/ 155434 w 495300"/>
                <a:gd name="T23" fmla="*/ 171926 h 250825"/>
                <a:gd name="T24" fmla="*/ 199442 w 495300"/>
                <a:gd name="T25" fmla="*/ 222218 h 250825"/>
                <a:gd name="T26" fmla="*/ 209253 w 495300"/>
                <a:gd name="T27" fmla="*/ 82010 h 250825"/>
                <a:gd name="T28" fmla="*/ 187250 w 495300"/>
                <a:gd name="T29" fmla="*/ 82010 h 250825"/>
                <a:gd name="T30" fmla="*/ 286854 w 495300"/>
                <a:gd name="T31" fmla="*/ 181070 h 250825"/>
                <a:gd name="T32" fmla="*/ 265260 w 495300"/>
                <a:gd name="T33" fmla="*/ 171735 h 250825"/>
                <a:gd name="T34" fmla="*/ 320454 w 495300"/>
                <a:gd name="T35" fmla="*/ 57626 h 250825"/>
                <a:gd name="T36" fmla="*/ 351080 w 495300"/>
                <a:gd name="T37" fmla="*/ 185642 h 250825"/>
                <a:gd name="T38" fmla="*/ 82094 w 495300"/>
                <a:gd name="T39" fmla="*/ 164306 h 250825"/>
                <a:gd name="T40" fmla="*/ 155434 w 495300"/>
                <a:gd name="T41" fmla="*/ 171926 h 250825"/>
                <a:gd name="T42" fmla="*/ 284786 w 495300"/>
                <a:gd name="T43" fmla="*/ 33242 h 250825"/>
                <a:gd name="T44" fmla="*/ 270308 w 495300"/>
                <a:gd name="T45" fmla="*/ 181070 h 250825"/>
                <a:gd name="T46" fmla="*/ 320454 w 495300"/>
                <a:gd name="T47" fmla="*/ 57626 h 250825"/>
                <a:gd name="T48" fmla="*/ 82856 w 495300"/>
                <a:gd name="T49" fmla="*/ 99536 h 250825"/>
                <a:gd name="T50" fmla="*/ 103430 w 495300"/>
                <a:gd name="T51" fmla="*/ 104108 h 250825"/>
                <a:gd name="T52" fmla="*/ 121718 w 495300"/>
                <a:gd name="T53" fmla="*/ 124682 h 250825"/>
                <a:gd name="T54" fmla="*/ 130671 w 495300"/>
                <a:gd name="T55" fmla="*/ 101631 h 250825"/>
                <a:gd name="T56" fmla="*/ 365558 w 495300"/>
                <a:gd name="T57" fmla="*/ 128492 h 250825"/>
                <a:gd name="T58" fmla="*/ 408992 w 495300"/>
                <a:gd name="T59" fmla="*/ 168116 h 250825"/>
                <a:gd name="T60" fmla="*/ 469129 w 495300"/>
                <a:gd name="T61" fmla="*/ 156829 h 250825"/>
                <a:gd name="T62" fmla="*/ 421386 w 495300"/>
                <a:gd name="T63" fmla="*/ 149042 h 250825"/>
                <a:gd name="T64" fmla="*/ 418612 w 495300"/>
                <a:gd name="T65" fmla="*/ 0 h 250825"/>
                <a:gd name="T66" fmla="*/ 354128 w 495300"/>
                <a:gd name="T67" fmla="*/ 51530 h 250825"/>
                <a:gd name="T68" fmla="*/ 360986 w 495300"/>
                <a:gd name="T69" fmla="*/ 73628 h 250825"/>
                <a:gd name="T70" fmla="*/ 377750 w 495300"/>
                <a:gd name="T71" fmla="*/ 87344 h 250825"/>
                <a:gd name="T72" fmla="*/ 399848 w 495300"/>
                <a:gd name="T73" fmla="*/ 91249 h 250825"/>
                <a:gd name="T74" fmla="*/ 445592 w 495300"/>
                <a:gd name="T75" fmla="*/ 92237 h 250825"/>
                <a:gd name="T76" fmla="*/ 448616 w 495300"/>
                <a:gd name="T77" fmla="*/ 145256 h 250825"/>
                <a:gd name="T78" fmla="*/ 494787 w 495300"/>
                <a:gd name="T79" fmla="*/ 117062 h 250825"/>
                <a:gd name="T80" fmla="*/ 432547 w 495300"/>
                <a:gd name="T81" fmla="*/ 69973 h 250825"/>
                <a:gd name="T82" fmla="*/ 373940 w 495300"/>
                <a:gd name="T83" fmla="*/ 46958 h 250825"/>
                <a:gd name="T84" fmla="*/ 423279 w 495300"/>
                <a:gd name="T85" fmla="*/ 19145 h 250825"/>
                <a:gd name="T86" fmla="*/ 426554 w 495300"/>
                <a:gd name="T87" fmla="*/ 83 h 250825"/>
                <a:gd name="T88" fmla="*/ 407551 w 495300"/>
                <a:gd name="T89" fmla="*/ 69973 h 250825"/>
                <a:gd name="T90" fmla="*/ 464336 w 495300"/>
                <a:gd name="T91" fmla="*/ 19145 h 250825"/>
                <a:gd name="T92" fmla="*/ 436424 w 495300"/>
                <a:gd name="T93" fmla="*/ 21812 h 250825"/>
                <a:gd name="T94" fmla="*/ 449711 w 495300"/>
                <a:gd name="T95" fmla="*/ 35528 h 250825"/>
                <a:gd name="T96" fmla="*/ 470069 w 495300"/>
                <a:gd name="T97" fmla="*/ 29277 h 250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5300" h="250825">
                  <a:moveTo>
                    <a:pt x="87476" y="80533"/>
                  </a:moveTo>
                  <a:lnTo>
                    <a:pt x="41232" y="91439"/>
                  </a:lnTo>
                  <a:lnTo>
                    <a:pt x="10180" y="119348"/>
                  </a:lnTo>
                  <a:lnTo>
                    <a:pt x="56" y="158972"/>
                  </a:lnTo>
                  <a:lnTo>
                    <a:pt x="0" y="164306"/>
                  </a:lnTo>
                  <a:lnTo>
                    <a:pt x="691" y="174212"/>
                  </a:lnTo>
                  <a:lnTo>
                    <a:pt x="16240" y="217039"/>
                  </a:lnTo>
                  <a:lnTo>
                    <a:pt x="48161" y="244566"/>
                  </a:lnTo>
                  <a:lnTo>
                    <a:pt x="80665" y="250316"/>
                  </a:lnTo>
                  <a:lnTo>
                    <a:pt x="92012" y="249519"/>
                  </a:lnTo>
                  <a:lnTo>
                    <a:pt x="128612" y="238363"/>
                  </a:lnTo>
                  <a:lnTo>
                    <a:pt x="139941" y="230790"/>
                  </a:lnTo>
                  <a:lnTo>
                    <a:pt x="82189" y="230790"/>
                  </a:lnTo>
                  <a:lnTo>
                    <a:pt x="74414" y="230362"/>
                  </a:lnTo>
                  <a:lnTo>
                    <a:pt x="40184" y="213074"/>
                  </a:lnTo>
                  <a:lnTo>
                    <a:pt x="22765" y="170330"/>
                  </a:lnTo>
                  <a:lnTo>
                    <a:pt x="21969" y="158972"/>
                  </a:lnTo>
                  <a:lnTo>
                    <a:pt x="22003" y="152876"/>
                  </a:lnTo>
                  <a:lnTo>
                    <a:pt x="37136" y="116300"/>
                  </a:lnTo>
                  <a:lnTo>
                    <a:pt x="75236" y="99536"/>
                  </a:lnTo>
                  <a:lnTo>
                    <a:pt x="128802" y="99536"/>
                  </a:lnTo>
                  <a:lnTo>
                    <a:pt x="125957" y="96345"/>
                  </a:lnTo>
                  <a:lnTo>
                    <a:pt x="95048" y="81248"/>
                  </a:lnTo>
                  <a:lnTo>
                    <a:pt x="87476" y="80533"/>
                  </a:lnTo>
                  <a:close/>
                </a:path>
                <a:path w="495300" h="250825">
                  <a:moveTo>
                    <a:pt x="155434" y="171926"/>
                  </a:moveTo>
                  <a:lnTo>
                    <a:pt x="133148" y="171926"/>
                  </a:lnTo>
                  <a:lnTo>
                    <a:pt x="140768" y="201644"/>
                  </a:lnTo>
                  <a:lnTo>
                    <a:pt x="136958" y="206216"/>
                  </a:lnTo>
                  <a:lnTo>
                    <a:pt x="104811" y="227075"/>
                  </a:lnTo>
                  <a:lnTo>
                    <a:pt x="82189" y="230790"/>
                  </a:lnTo>
                  <a:lnTo>
                    <a:pt x="139941" y="230790"/>
                  </a:lnTo>
                  <a:lnTo>
                    <a:pt x="143483" y="228088"/>
                  </a:lnTo>
                  <a:lnTo>
                    <a:pt x="150483" y="221741"/>
                  </a:lnTo>
                  <a:lnTo>
                    <a:pt x="157199" y="214681"/>
                  </a:lnTo>
                  <a:lnTo>
                    <a:pt x="163628" y="206978"/>
                  </a:lnTo>
                  <a:lnTo>
                    <a:pt x="155434" y="171926"/>
                  </a:lnTo>
                  <a:close/>
                </a:path>
                <a:path w="495300" h="250825">
                  <a:moveTo>
                    <a:pt x="192584" y="55340"/>
                  </a:moveTo>
                  <a:lnTo>
                    <a:pt x="161342" y="62960"/>
                  </a:lnTo>
                  <a:lnTo>
                    <a:pt x="199442" y="222218"/>
                  </a:lnTo>
                  <a:lnTo>
                    <a:pt x="219254" y="216884"/>
                  </a:lnTo>
                  <a:lnTo>
                    <a:pt x="187250" y="82010"/>
                  </a:lnTo>
                  <a:lnTo>
                    <a:pt x="209253" y="82010"/>
                  </a:lnTo>
                  <a:lnTo>
                    <a:pt x="192584" y="55340"/>
                  </a:lnTo>
                  <a:close/>
                </a:path>
                <a:path w="495300" h="250825">
                  <a:moveTo>
                    <a:pt x="209253" y="82010"/>
                  </a:moveTo>
                  <a:lnTo>
                    <a:pt x="187250" y="82010"/>
                  </a:lnTo>
                  <a:lnTo>
                    <a:pt x="265736" y="206216"/>
                  </a:lnTo>
                  <a:lnTo>
                    <a:pt x="284786" y="201644"/>
                  </a:lnTo>
                  <a:lnTo>
                    <a:pt x="286854" y="181070"/>
                  </a:lnTo>
                  <a:lnTo>
                    <a:pt x="270308" y="181070"/>
                  </a:lnTo>
                  <a:lnTo>
                    <a:pt x="268177" y="176760"/>
                  </a:lnTo>
                  <a:lnTo>
                    <a:pt x="265260" y="171735"/>
                  </a:lnTo>
                  <a:lnTo>
                    <a:pt x="257354" y="158972"/>
                  </a:lnTo>
                  <a:lnTo>
                    <a:pt x="209253" y="82010"/>
                  </a:lnTo>
                  <a:close/>
                </a:path>
                <a:path w="495300" h="250825">
                  <a:moveTo>
                    <a:pt x="320454" y="57626"/>
                  </a:moveTo>
                  <a:lnTo>
                    <a:pt x="299264" y="57626"/>
                  </a:lnTo>
                  <a:lnTo>
                    <a:pt x="330506" y="190976"/>
                  </a:lnTo>
                  <a:lnTo>
                    <a:pt x="351080" y="185642"/>
                  </a:lnTo>
                  <a:lnTo>
                    <a:pt x="320454" y="57626"/>
                  </a:lnTo>
                  <a:close/>
                </a:path>
                <a:path w="495300" h="250825">
                  <a:moveTo>
                    <a:pt x="149912" y="148304"/>
                  </a:moveTo>
                  <a:lnTo>
                    <a:pt x="82094" y="164306"/>
                  </a:lnTo>
                  <a:lnTo>
                    <a:pt x="86666" y="182594"/>
                  </a:lnTo>
                  <a:lnTo>
                    <a:pt x="133148" y="171926"/>
                  </a:lnTo>
                  <a:lnTo>
                    <a:pt x="155434" y="171926"/>
                  </a:lnTo>
                  <a:lnTo>
                    <a:pt x="149912" y="148304"/>
                  </a:lnTo>
                  <a:close/>
                </a:path>
                <a:path w="495300" h="250825">
                  <a:moveTo>
                    <a:pt x="312980" y="26384"/>
                  </a:moveTo>
                  <a:lnTo>
                    <a:pt x="284786" y="33242"/>
                  </a:lnTo>
                  <a:lnTo>
                    <a:pt x="273356" y="152876"/>
                  </a:lnTo>
                  <a:lnTo>
                    <a:pt x="272204" y="162782"/>
                  </a:lnTo>
                  <a:lnTo>
                    <a:pt x="270308" y="181070"/>
                  </a:lnTo>
                  <a:lnTo>
                    <a:pt x="286854" y="181070"/>
                  </a:lnTo>
                  <a:lnTo>
                    <a:pt x="299264" y="57626"/>
                  </a:lnTo>
                  <a:lnTo>
                    <a:pt x="320454" y="57626"/>
                  </a:lnTo>
                  <a:lnTo>
                    <a:pt x="312980" y="26384"/>
                  </a:lnTo>
                  <a:close/>
                </a:path>
                <a:path w="495300" h="250825">
                  <a:moveTo>
                    <a:pt x="128802" y="99536"/>
                  </a:moveTo>
                  <a:lnTo>
                    <a:pt x="82856" y="99536"/>
                  </a:lnTo>
                  <a:lnTo>
                    <a:pt x="90476" y="100298"/>
                  </a:lnTo>
                  <a:lnTo>
                    <a:pt x="97334" y="101822"/>
                  </a:lnTo>
                  <a:lnTo>
                    <a:pt x="103430" y="104108"/>
                  </a:lnTo>
                  <a:lnTo>
                    <a:pt x="112574" y="111728"/>
                  </a:lnTo>
                  <a:lnTo>
                    <a:pt x="117146" y="117062"/>
                  </a:lnTo>
                  <a:lnTo>
                    <a:pt x="121718" y="124682"/>
                  </a:lnTo>
                  <a:lnTo>
                    <a:pt x="139244" y="114776"/>
                  </a:lnTo>
                  <a:lnTo>
                    <a:pt x="135101" y="107775"/>
                  </a:lnTo>
                  <a:lnTo>
                    <a:pt x="130671" y="101631"/>
                  </a:lnTo>
                  <a:lnTo>
                    <a:pt x="128802" y="99536"/>
                  </a:lnTo>
                  <a:close/>
                </a:path>
                <a:path w="495300" h="250825">
                  <a:moveTo>
                    <a:pt x="385370" y="121634"/>
                  </a:moveTo>
                  <a:lnTo>
                    <a:pt x="365558" y="128492"/>
                  </a:lnTo>
                  <a:lnTo>
                    <a:pt x="368303" y="136147"/>
                  </a:lnTo>
                  <a:lnTo>
                    <a:pt x="371844" y="142970"/>
                  </a:lnTo>
                  <a:lnTo>
                    <a:pt x="408992" y="168116"/>
                  </a:lnTo>
                  <a:lnTo>
                    <a:pt x="417291" y="169259"/>
                  </a:lnTo>
                  <a:lnTo>
                    <a:pt x="426232" y="169259"/>
                  </a:lnTo>
                  <a:lnTo>
                    <a:pt x="469129" y="156829"/>
                  </a:lnTo>
                  <a:lnTo>
                    <a:pt x="478863" y="149066"/>
                  </a:lnTo>
                  <a:lnTo>
                    <a:pt x="427756" y="149066"/>
                  </a:lnTo>
                  <a:lnTo>
                    <a:pt x="421386" y="149042"/>
                  </a:lnTo>
                  <a:lnTo>
                    <a:pt x="387656" y="129254"/>
                  </a:lnTo>
                  <a:lnTo>
                    <a:pt x="385370" y="121634"/>
                  </a:lnTo>
                  <a:close/>
                </a:path>
                <a:path w="495300" h="250825">
                  <a:moveTo>
                    <a:pt x="418612" y="0"/>
                  </a:moveTo>
                  <a:lnTo>
                    <a:pt x="379619" y="11120"/>
                  </a:lnTo>
                  <a:lnTo>
                    <a:pt x="354128" y="43910"/>
                  </a:lnTo>
                  <a:lnTo>
                    <a:pt x="354128" y="51530"/>
                  </a:lnTo>
                  <a:lnTo>
                    <a:pt x="355652" y="59912"/>
                  </a:lnTo>
                  <a:lnTo>
                    <a:pt x="357938" y="67532"/>
                  </a:lnTo>
                  <a:lnTo>
                    <a:pt x="360986" y="73628"/>
                  </a:lnTo>
                  <a:lnTo>
                    <a:pt x="366320" y="78200"/>
                  </a:lnTo>
                  <a:lnTo>
                    <a:pt x="371654" y="83534"/>
                  </a:lnTo>
                  <a:lnTo>
                    <a:pt x="377750" y="87344"/>
                  </a:lnTo>
                  <a:lnTo>
                    <a:pt x="386894" y="88868"/>
                  </a:lnTo>
                  <a:lnTo>
                    <a:pt x="392442" y="90308"/>
                  </a:lnTo>
                  <a:lnTo>
                    <a:pt x="399848" y="91249"/>
                  </a:lnTo>
                  <a:lnTo>
                    <a:pt x="408968" y="91761"/>
                  </a:lnTo>
                  <a:lnTo>
                    <a:pt x="438900" y="92011"/>
                  </a:lnTo>
                  <a:lnTo>
                    <a:pt x="445592" y="92237"/>
                  </a:lnTo>
                  <a:lnTo>
                    <a:pt x="473736" y="110966"/>
                  </a:lnTo>
                  <a:lnTo>
                    <a:pt x="475260" y="115538"/>
                  </a:lnTo>
                  <a:lnTo>
                    <a:pt x="448616" y="145256"/>
                  </a:lnTo>
                  <a:lnTo>
                    <a:pt x="427756" y="149066"/>
                  </a:lnTo>
                  <a:lnTo>
                    <a:pt x="478863" y="149066"/>
                  </a:lnTo>
                  <a:lnTo>
                    <a:pt x="494787" y="117062"/>
                  </a:lnTo>
                  <a:lnTo>
                    <a:pt x="494703" y="110513"/>
                  </a:lnTo>
                  <a:lnTo>
                    <a:pt x="471355" y="76104"/>
                  </a:lnTo>
                  <a:lnTo>
                    <a:pt x="432547" y="69973"/>
                  </a:lnTo>
                  <a:lnTo>
                    <a:pt x="407551" y="69973"/>
                  </a:lnTo>
                  <a:lnTo>
                    <a:pt x="397657" y="69341"/>
                  </a:lnTo>
                  <a:lnTo>
                    <a:pt x="373940" y="46958"/>
                  </a:lnTo>
                  <a:lnTo>
                    <a:pt x="375464" y="40862"/>
                  </a:lnTo>
                  <a:lnTo>
                    <a:pt x="415421" y="19454"/>
                  </a:lnTo>
                  <a:lnTo>
                    <a:pt x="423279" y="19145"/>
                  </a:lnTo>
                  <a:lnTo>
                    <a:pt x="464336" y="19145"/>
                  </a:lnTo>
                  <a:lnTo>
                    <a:pt x="463211" y="17537"/>
                  </a:lnTo>
                  <a:lnTo>
                    <a:pt x="426554" y="83"/>
                  </a:lnTo>
                  <a:lnTo>
                    <a:pt x="418612" y="0"/>
                  </a:lnTo>
                  <a:close/>
                </a:path>
                <a:path w="495300" h="250825">
                  <a:moveTo>
                    <a:pt x="419660" y="69818"/>
                  </a:moveTo>
                  <a:lnTo>
                    <a:pt x="407551" y="69973"/>
                  </a:lnTo>
                  <a:lnTo>
                    <a:pt x="432547" y="69973"/>
                  </a:lnTo>
                  <a:lnTo>
                    <a:pt x="419660" y="69818"/>
                  </a:lnTo>
                  <a:close/>
                </a:path>
                <a:path w="495300" h="250825">
                  <a:moveTo>
                    <a:pt x="464336" y="19145"/>
                  </a:moveTo>
                  <a:lnTo>
                    <a:pt x="423279" y="19145"/>
                  </a:lnTo>
                  <a:lnTo>
                    <a:pt x="430280" y="19978"/>
                  </a:lnTo>
                  <a:lnTo>
                    <a:pt x="436424" y="21812"/>
                  </a:lnTo>
                  <a:lnTo>
                    <a:pt x="441710" y="25241"/>
                  </a:lnTo>
                  <a:lnTo>
                    <a:pt x="446139" y="29813"/>
                  </a:lnTo>
                  <a:lnTo>
                    <a:pt x="449711" y="35528"/>
                  </a:lnTo>
                  <a:lnTo>
                    <a:pt x="452426" y="42386"/>
                  </a:lnTo>
                  <a:lnTo>
                    <a:pt x="472212" y="36290"/>
                  </a:lnTo>
                  <a:lnTo>
                    <a:pt x="470069" y="29277"/>
                  </a:lnTo>
                  <a:lnTo>
                    <a:pt x="467069" y="23050"/>
                  </a:lnTo>
                  <a:lnTo>
                    <a:pt x="464336" y="191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CAA72AD-5D20-9E0F-2B4C-115D91C47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de-DE" noProof="0" smtClean="0"/>
              <a:t>4</a:t>
            </a:fld>
            <a:endParaRPr lang="de-DE" noProof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034930B-461E-95BB-5023-8DBCCFBEE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05616" y="878430"/>
            <a:ext cx="4345453" cy="1061509"/>
          </a:xfrm>
        </p:spPr>
        <p:txBody>
          <a:bodyPr>
            <a:normAutofit fontScale="90000"/>
          </a:bodyPr>
          <a:lstStyle/>
          <a:p>
            <a:r>
              <a:rPr lang="de-DE" dirty="0"/>
              <a:t>Schule und Eltern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08F6E24-C457-2C3B-5AFE-E42ADF83F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29" y="2305634"/>
            <a:ext cx="4093241" cy="4090986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900" dirty="0">
                <a:latin typeface="+mj-lt"/>
              </a:rPr>
              <a:t>Begleiten Sie Ihr Kind mit aktivem Interesse an der Schule.</a:t>
            </a:r>
          </a:p>
          <a:p>
            <a:pPr marL="342900" indent="-34290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900" dirty="0">
                <a:latin typeface="+mj-lt"/>
              </a:rPr>
              <a:t>Wählen Sie zum Wohl Ihres Kindes die passende Schulart aus. Wir beraten Sie gerne.</a:t>
            </a:r>
          </a:p>
          <a:p>
            <a:pPr marL="342900" indent="-34290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900" dirty="0">
                <a:latin typeface="+mj-lt"/>
              </a:rPr>
              <a:t>Uns ist eine Erziehungspartnerschaft zwischen Elternhaus &amp; Schule sehr wichtig.</a:t>
            </a:r>
          </a:p>
          <a:p>
            <a:pPr marL="342900" indent="-34290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900" dirty="0">
                <a:latin typeface="+mj-lt"/>
              </a:rPr>
              <a:t>Elterngespräche zur Lernentwicklung u.a.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AA354C1-FA9D-446B-7ED0-7CF04E9EF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746" y="1509734"/>
            <a:ext cx="5065278" cy="383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6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D4E39F4-343A-D845-3A38-6D1B02AD4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de-DE" noProof="0" smtClean="0"/>
              <a:t>5</a:t>
            </a:fld>
            <a:endParaRPr lang="de-DE" noProof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2F9C9C0-9F4D-72C0-CC1F-98638AC53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62823" y="508107"/>
            <a:ext cx="4816202" cy="1325563"/>
          </a:xfrm>
        </p:spPr>
        <p:txBody>
          <a:bodyPr>
            <a:normAutofit fontScale="90000"/>
          </a:bodyPr>
          <a:lstStyle/>
          <a:p>
            <a:r>
              <a:rPr lang="de-DE" sz="3100" dirty="0"/>
              <a:t>Die NRS ist vielfältig und bunt…</a:t>
            </a:r>
            <a:br>
              <a:rPr lang="de-DE" dirty="0"/>
            </a:br>
            <a:endParaRPr lang="de-DE"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C91E742-993F-3E00-3DDF-450E9E514935}"/>
              </a:ext>
            </a:extLst>
          </p:cNvPr>
          <p:cNvSpPr txBox="1"/>
          <p:nvPr/>
        </p:nvSpPr>
        <p:spPr>
          <a:xfrm>
            <a:off x="119588" y="3868926"/>
            <a:ext cx="3114040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2000" spc="-5" dirty="0">
                <a:solidFill>
                  <a:srgbClr val="FF0000"/>
                </a:solidFill>
                <a:latin typeface="+mj-lt"/>
                <a:cs typeface="MV Boli" panose="02000500030200090000" pitchFamily="2" charset="0"/>
              </a:rPr>
              <a:t>Projekttage, Zeitfenster,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2000" spc="-5" dirty="0">
                <a:solidFill>
                  <a:srgbClr val="FF0000"/>
                </a:solidFill>
                <a:latin typeface="+mj-lt"/>
                <a:cs typeface="MV Boli" panose="02000500030200090000" pitchFamily="2" charset="0"/>
              </a:rPr>
              <a:t>Intensivwochen</a:t>
            </a:r>
            <a:endParaRPr sz="2000" dirty="0">
              <a:solidFill>
                <a:srgbClr val="FF0000"/>
              </a:solidFill>
              <a:latin typeface="+mj-lt"/>
              <a:cs typeface="MV Boli" panose="02000500030200090000" pitchFamily="2" charset="0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B8DFC5A0-707D-FA71-265A-BF7447524134}"/>
              </a:ext>
            </a:extLst>
          </p:cNvPr>
          <p:cNvSpPr txBox="1"/>
          <p:nvPr/>
        </p:nvSpPr>
        <p:spPr>
          <a:xfrm>
            <a:off x="2833706" y="1815283"/>
            <a:ext cx="9506432" cy="13465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100"/>
              </a:spcBef>
            </a:pPr>
            <a:r>
              <a:rPr lang="de-DE" sz="2000" spc="-5" dirty="0">
                <a:solidFill>
                  <a:schemeClr val="accent6">
                    <a:lumMod val="75000"/>
                  </a:schemeClr>
                </a:solidFill>
                <a:latin typeface="+mj-lt"/>
                <a:cs typeface="MV Boli" panose="02000500030200090000" pitchFamily="2" charset="0"/>
              </a:rPr>
              <a:t>Kooperationen in den Bereichen Berufsberatung, Suchtprävention, Inklusion…</a:t>
            </a:r>
            <a:endParaRPr sz="2000" dirty="0">
              <a:solidFill>
                <a:schemeClr val="accent6">
                  <a:lumMod val="75000"/>
                </a:schemeClr>
              </a:solidFill>
              <a:latin typeface="+mj-lt"/>
              <a:cs typeface="MV Boli" panose="02000500030200090000" pitchFamily="2" charset="0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00" dirty="0">
              <a:latin typeface="+mj-lt"/>
              <a:cs typeface="MV Boli" panose="02000500030200090000" pitchFamily="2" charset="0"/>
            </a:endParaRPr>
          </a:p>
          <a:p>
            <a:pPr marL="3264535">
              <a:lnSpc>
                <a:spcPct val="100000"/>
              </a:lnSpc>
            </a:pPr>
            <a:r>
              <a:rPr sz="2000" spc="-5" dirty="0">
                <a:solidFill>
                  <a:srgbClr val="00B0F0"/>
                </a:solidFill>
                <a:latin typeface="+mj-lt"/>
                <a:cs typeface="MV Boli" panose="02000500030200090000" pitchFamily="2" charset="0"/>
              </a:rPr>
              <a:t>Ganztagesschule </a:t>
            </a:r>
            <a:r>
              <a:rPr sz="2000" dirty="0">
                <a:solidFill>
                  <a:srgbClr val="00B0F0"/>
                </a:solidFill>
                <a:latin typeface="+mj-lt"/>
                <a:cs typeface="MV Boli" panose="02000500030200090000" pitchFamily="2" charset="0"/>
              </a:rPr>
              <a:t>(auch</a:t>
            </a:r>
            <a:r>
              <a:rPr sz="2000" spc="15" dirty="0">
                <a:solidFill>
                  <a:srgbClr val="00B0F0"/>
                </a:solidFill>
                <a:latin typeface="+mj-lt"/>
                <a:cs typeface="MV Boli" panose="02000500030200090000" pitchFamily="2" charset="0"/>
              </a:rPr>
              <a:t> </a:t>
            </a:r>
            <a:r>
              <a:rPr sz="2000" spc="-5" dirty="0">
                <a:solidFill>
                  <a:srgbClr val="00B0F0"/>
                </a:solidFill>
                <a:latin typeface="+mj-lt"/>
                <a:cs typeface="MV Boli" panose="02000500030200090000" pitchFamily="2" charset="0"/>
              </a:rPr>
              <a:t>Lernzeitbetreuung)</a:t>
            </a:r>
            <a:endParaRPr sz="2000" dirty="0">
              <a:solidFill>
                <a:srgbClr val="00B0F0"/>
              </a:solidFill>
              <a:latin typeface="+mj-lt"/>
              <a:cs typeface="MV Boli" panose="02000500030200090000" pitchFamily="2" charset="0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000" spc="-5" dirty="0">
                <a:solidFill>
                  <a:srgbClr val="FF00FF"/>
                </a:solidFill>
                <a:latin typeface="+mj-lt"/>
                <a:cs typeface="MV Boli" panose="02000500030200090000" pitchFamily="2" charset="0"/>
              </a:rPr>
              <a:t>Schulsozialarbeit</a:t>
            </a:r>
            <a:endParaRPr sz="2000" dirty="0">
              <a:solidFill>
                <a:srgbClr val="FF00FF"/>
              </a:solidFill>
              <a:latin typeface="+mj-lt"/>
              <a:cs typeface="MV Boli" panose="02000500030200090000" pitchFamily="2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C05B3C9B-D022-345E-2B26-46838F6E9849}"/>
              </a:ext>
            </a:extLst>
          </p:cNvPr>
          <p:cNvSpPr txBox="1"/>
          <p:nvPr/>
        </p:nvSpPr>
        <p:spPr>
          <a:xfrm>
            <a:off x="6208023" y="5411465"/>
            <a:ext cx="491498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de-DE" sz="2000" dirty="0">
                <a:solidFill>
                  <a:srgbClr val="FF99FF"/>
                </a:solidFill>
                <a:latin typeface="+mj-lt"/>
                <a:cs typeface="MV Boli" panose="02000500030200090000" pitchFamily="2" charset="0"/>
              </a:rPr>
              <a:t>Themenelternabend, z.B. Digitalisierung</a:t>
            </a:r>
            <a:endParaRPr sz="2000" dirty="0">
              <a:solidFill>
                <a:srgbClr val="FF99FF"/>
              </a:solidFill>
              <a:latin typeface="+mj-lt"/>
              <a:cs typeface="MV Boli" panose="02000500030200090000" pitchFamily="2" charset="0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F8A3A0E6-2ED2-51DD-F47E-867DDF18CCA2}"/>
              </a:ext>
            </a:extLst>
          </p:cNvPr>
          <p:cNvSpPr txBox="1"/>
          <p:nvPr/>
        </p:nvSpPr>
        <p:spPr>
          <a:xfrm>
            <a:off x="768701" y="3139103"/>
            <a:ext cx="2530971" cy="4360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</a:pPr>
            <a:r>
              <a:rPr sz="2000" spc="-5" dirty="0">
                <a:solidFill>
                  <a:srgbClr val="00B050"/>
                </a:solidFill>
                <a:latin typeface="+mj-lt"/>
                <a:cs typeface="MV Boli" panose="02000500030200090000" pitchFamily="2" charset="0"/>
              </a:rPr>
              <a:t>60-Minuten-Modell</a:t>
            </a:r>
            <a:endParaRPr sz="2000" dirty="0">
              <a:solidFill>
                <a:srgbClr val="00B050"/>
              </a:solidFill>
              <a:latin typeface="+mj-lt"/>
              <a:cs typeface="MV Boli" panose="02000500030200090000" pitchFamily="2" charset="0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061FAEE4-733D-784C-48A0-680BE189BCC4}"/>
              </a:ext>
            </a:extLst>
          </p:cNvPr>
          <p:cNvSpPr txBox="1"/>
          <p:nvPr/>
        </p:nvSpPr>
        <p:spPr>
          <a:xfrm>
            <a:off x="7311443" y="3214650"/>
            <a:ext cx="189129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de-DE" sz="2000" dirty="0">
                <a:solidFill>
                  <a:srgbClr val="3333FF"/>
                </a:solidFill>
                <a:latin typeface="+mj-lt"/>
                <a:cs typeface="MV Boli" panose="02000500030200090000" pitchFamily="2" charset="0"/>
              </a:rPr>
              <a:t>Bilingualer Zug</a:t>
            </a:r>
            <a:endParaRPr sz="2000" dirty="0">
              <a:solidFill>
                <a:srgbClr val="3333FF"/>
              </a:solidFill>
              <a:latin typeface="+mj-lt"/>
              <a:cs typeface="MV Boli" panose="02000500030200090000" pitchFamily="2" charset="0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0D2609FA-A9B2-2C04-1849-03FFC011108D}"/>
              </a:ext>
            </a:extLst>
          </p:cNvPr>
          <p:cNvSpPr txBox="1"/>
          <p:nvPr/>
        </p:nvSpPr>
        <p:spPr>
          <a:xfrm>
            <a:off x="386000" y="5936859"/>
            <a:ext cx="5022730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de-DE" sz="2000" dirty="0">
                <a:solidFill>
                  <a:srgbClr val="CCCC00"/>
                </a:solidFill>
                <a:latin typeface="+mj-lt"/>
                <a:cs typeface="MV Boli" panose="02000500030200090000" pitchFamily="2" charset="0"/>
              </a:rPr>
              <a:t>Lerngänge, Klassenfahrten in 6+10 &amp;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de-DE" sz="2000" dirty="0">
                <a:solidFill>
                  <a:srgbClr val="CCCC00"/>
                </a:solidFill>
                <a:latin typeface="+mj-lt"/>
                <a:cs typeface="MV Boli" panose="02000500030200090000" pitchFamily="2" charset="0"/>
              </a:rPr>
              <a:t>Sprachreisen (England + Frankreich)</a:t>
            </a:r>
            <a:endParaRPr sz="2000" dirty="0">
              <a:solidFill>
                <a:srgbClr val="CCCC00"/>
              </a:solidFill>
              <a:latin typeface="+mj-lt"/>
              <a:cs typeface="MV Boli" panose="02000500030200090000" pitchFamily="2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5E47908-33A4-6116-4705-8FBF47FFEA7C}"/>
              </a:ext>
            </a:extLst>
          </p:cNvPr>
          <p:cNvSpPr txBox="1"/>
          <p:nvPr/>
        </p:nvSpPr>
        <p:spPr>
          <a:xfrm>
            <a:off x="9619768" y="3876767"/>
            <a:ext cx="2572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66FF33"/>
                </a:solidFill>
                <a:latin typeface="+mj-lt"/>
                <a:cs typeface="MV Boli" panose="02000500030200090000" pitchFamily="2" charset="0"/>
              </a:rPr>
              <a:t>Schulung der Medienkompetenz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EA7EEC5-4798-B18A-30B2-31FF3198A8EC}"/>
              </a:ext>
            </a:extLst>
          </p:cNvPr>
          <p:cNvSpPr txBox="1"/>
          <p:nvPr/>
        </p:nvSpPr>
        <p:spPr>
          <a:xfrm>
            <a:off x="5771278" y="6410257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9900"/>
                </a:solidFill>
                <a:latin typeface="+mj-lt"/>
                <a:cs typeface="MV Boli" panose="02000500030200090000" pitchFamily="2" charset="0"/>
              </a:rPr>
              <a:t>voll digital ausgestattete Unterrichtszimmer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4CEC134-9F8B-DE04-B91C-200A08B69CEC}"/>
              </a:ext>
            </a:extLst>
          </p:cNvPr>
          <p:cNvSpPr txBox="1"/>
          <p:nvPr/>
        </p:nvSpPr>
        <p:spPr>
          <a:xfrm>
            <a:off x="1313968" y="526744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5">
                    <a:lumMod val="75000"/>
                  </a:schemeClr>
                </a:solidFill>
                <a:latin typeface="+mj-lt"/>
                <a:cs typeface="MV Boli" panose="02000500030200090000" pitchFamily="2" charset="0"/>
              </a:rPr>
              <a:t>Arbeit mit Tablets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06E78D8-DC34-564D-A6E5-5970282ACA79}"/>
              </a:ext>
            </a:extLst>
          </p:cNvPr>
          <p:cNvSpPr txBox="1"/>
          <p:nvPr/>
        </p:nvSpPr>
        <p:spPr>
          <a:xfrm>
            <a:off x="8970493" y="74792"/>
            <a:ext cx="2835507" cy="502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>
                <a:latin typeface="+mj-lt"/>
              </a:rPr>
              <a:t>BORS: BORIS-Siegel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06D83AC-A1A3-6C80-239E-3FE1199F7BE8}"/>
              </a:ext>
            </a:extLst>
          </p:cNvPr>
          <p:cNvSpPr txBox="1"/>
          <p:nvPr/>
        </p:nvSpPr>
        <p:spPr>
          <a:xfrm>
            <a:off x="7727951" y="851803"/>
            <a:ext cx="398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E00296"/>
                </a:solidFill>
                <a:latin typeface="+mj-lt"/>
              </a:rPr>
              <a:t>Neues Fach VITA (Infostand)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C6CB289-DAB0-DC55-1DAB-CA9F0D7E5945}"/>
              </a:ext>
            </a:extLst>
          </p:cNvPr>
          <p:cNvSpPr txBox="1"/>
          <p:nvPr/>
        </p:nvSpPr>
        <p:spPr>
          <a:xfrm>
            <a:off x="100206" y="1948560"/>
            <a:ext cx="3457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7030A0"/>
                </a:solidFill>
                <a:latin typeface="+mj-lt"/>
              </a:rPr>
              <a:t>Elternarbeit, z.B. Lernentwicklungsgespräche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86FCE1F-E936-0556-9D85-062BDD72CAD7}"/>
              </a:ext>
            </a:extLst>
          </p:cNvPr>
          <p:cNvSpPr txBox="1"/>
          <p:nvPr/>
        </p:nvSpPr>
        <p:spPr>
          <a:xfrm>
            <a:off x="3557390" y="3688915"/>
            <a:ext cx="2049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+mj-lt"/>
              </a:rPr>
              <a:t>Patenprojekt 9 für die 5er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D4DFF29-EBB5-65AA-0701-E00DBCC33BF3}"/>
              </a:ext>
            </a:extLst>
          </p:cNvPr>
          <p:cNvSpPr txBox="1"/>
          <p:nvPr/>
        </p:nvSpPr>
        <p:spPr>
          <a:xfrm>
            <a:off x="9619768" y="2901950"/>
            <a:ext cx="2186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6699"/>
                </a:solidFill>
                <a:latin typeface="+mj-lt"/>
              </a:rPr>
              <a:t>Streitschlichter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2D12B39-D8DA-B395-769D-F0DE96327254}"/>
              </a:ext>
            </a:extLst>
          </p:cNvPr>
          <p:cNvSpPr txBox="1"/>
          <p:nvPr/>
        </p:nvSpPr>
        <p:spPr>
          <a:xfrm>
            <a:off x="7479865" y="4880366"/>
            <a:ext cx="3130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1F6F7F"/>
                </a:solidFill>
                <a:latin typeface="+mj-lt"/>
              </a:rPr>
              <a:t>Schüler helfen Schüler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6F8A125-C94B-7318-F36D-B23B8BC7A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965" y="2865617"/>
            <a:ext cx="1855809" cy="114175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D3E7CB5-0804-DBFD-2F7E-2AABA4954F6E}"/>
              </a:ext>
            </a:extLst>
          </p:cNvPr>
          <p:cNvSpPr txBox="1"/>
          <p:nvPr/>
        </p:nvSpPr>
        <p:spPr>
          <a:xfrm>
            <a:off x="4165233" y="4693736"/>
            <a:ext cx="1772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Starke Basis Mathe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27B3007-BCDE-5F61-689A-D25FCB5666D3}"/>
              </a:ext>
            </a:extLst>
          </p:cNvPr>
          <p:cNvSpPr txBox="1"/>
          <p:nvPr/>
        </p:nvSpPr>
        <p:spPr>
          <a:xfrm>
            <a:off x="5869398" y="3977680"/>
            <a:ext cx="3600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2"/>
                </a:solidFill>
                <a:latin typeface="+mj-lt"/>
              </a:rPr>
              <a:t>Starke Basis Deutsch &amp; Textprofis (Lesekompetenz)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309F58E-11CE-87B9-5F84-6EA73D59833B}"/>
              </a:ext>
            </a:extLst>
          </p:cNvPr>
          <p:cNvSpPr txBox="1"/>
          <p:nvPr/>
        </p:nvSpPr>
        <p:spPr>
          <a:xfrm>
            <a:off x="4596256" y="1351211"/>
            <a:ext cx="1624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</a:rPr>
              <a:t>Fußball-AG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48A9F86-596D-6462-4DDB-AE4399CBCB2B}"/>
              </a:ext>
            </a:extLst>
          </p:cNvPr>
          <p:cNvSpPr txBox="1"/>
          <p:nvPr/>
        </p:nvSpPr>
        <p:spPr>
          <a:xfrm>
            <a:off x="5018984" y="5919702"/>
            <a:ext cx="5083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Schulfeste (Winterzauber, Sommerfest)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F4F4F12-6618-9281-02CC-030D51ED14A7}"/>
              </a:ext>
            </a:extLst>
          </p:cNvPr>
          <p:cNvSpPr txBox="1"/>
          <p:nvPr/>
        </p:nvSpPr>
        <p:spPr>
          <a:xfrm>
            <a:off x="6597363" y="1317888"/>
            <a:ext cx="2765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92D050"/>
                </a:solidFill>
                <a:latin typeface="+mj-lt"/>
              </a:rPr>
              <a:t>Demokratieerziehung</a:t>
            </a:r>
          </a:p>
        </p:txBody>
      </p:sp>
    </p:spTree>
    <p:extLst>
      <p:ext uri="{BB962C8B-B14F-4D97-AF65-F5344CB8AC3E}">
        <p14:creationId xmlns:p14="http://schemas.microsoft.com/office/powerpoint/2010/main" val="421282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2" grpId="0"/>
      <p:bldP spid="25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767B681-4C8E-BA4A-BB33-5830997A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de-DE" noProof="0" smtClean="0"/>
              <a:t>6</a:t>
            </a:fld>
            <a:endParaRPr lang="de-DE" noProof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CD61A7C-496D-0B16-02DE-8A2160DB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60000">
            <a:off x="7352488" y="940229"/>
            <a:ext cx="4735459" cy="967489"/>
          </a:xfrm>
        </p:spPr>
        <p:txBody>
          <a:bodyPr>
            <a:normAutofit fontScale="90000"/>
          </a:bodyPr>
          <a:lstStyle/>
          <a:p>
            <a:r>
              <a:rPr lang="de-DE" sz="4000" b="1" spc="-5" dirty="0">
                <a:latin typeface="MV Boli" panose="02000500030200090000" pitchFamily="2" charset="0"/>
                <a:cs typeface="MV Boli" panose="02000500030200090000" pitchFamily="2" charset="0"/>
              </a:rPr>
              <a:t>60 </a:t>
            </a:r>
            <a:r>
              <a:rPr lang="de-DE" sz="4000" b="1" dirty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  <a:r>
              <a:rPr lang="de-DE" sz="4000" b="1" spc="-35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DE" sz="4000" b="1" spc="-5" dirty="0">
                <a:latin typeface="MV Boli" panose="02000500030200090000" pitchFamily="2" charset="0"/>
                <a:cs typeface="MV Boli" panose="02000500030200090000" pitchFamily="2" charset="0"/>
              </a:rPr>
              <a:t>Minuten</a:t>
            </a:r>
            <a:br>
              <a:rPr lang="de-DE" sz="4000" b="1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de-DE" sz="4000" b="1" spc="-20" dirty="0">
                <a:latin typeface="MV Boli" panose="02000500030200090000" pitchFamily="2" charset="0"/>
                <a:cs typeface="MV Boli" panose="02000500030200090000" pitchFamily="2" charset="0"/>
              </a:rPr>
              <a:t>Taktung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DCB0754-0F50-C1AF-12D5-34DAC5CD0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9053" y="2152565"/>
            <a:ext cx="3913632" cy="4349212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</a:rPr>
              <a:t>mehr Lernzeit</a:t>
            </a:r>
          </a:p>
          <a:p>
            <a:pPr marL="342900" indent="-34290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</a:rPr>
              <a:t>mehr Zeit für Übungsphasen</a:t>
            </a:r>
          </a:p>
          <a:p>
            <a:pPr marL="342900" indent="-34290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</a:rPr>
              <a:t>mehr Zeit für Vorbereitung, Durchführung und Protokollierung naturwissenschaftlicher Experimente</a:t>
            </a:r>
          </a:p>
          <a:p>
            <a:pPr marL="342900" indent="-34290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</a:rPr>
              <a:t>leichtere Schulranzen, da bei gleicher Lernzeit pro Tag weniger Unterrichtsstunden stattfinden</a:t>
            </a:r>
          </a:p>
          <a:p>
            <a:pPr marL="342900" indent="-34290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</a:rPr>
              <a:t>ruhigerer Schulalltag</a:t>
            </a:r>
          </a:p>
          <a:p>
            <a:pPr marL="342900" indent="-34290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</a:rPr>
              <a:t>bessere Bedingungen für Referate und Präsentationen</a:t>
            </a:r>
          </a:p>
          <a:p>
            <a:pPr marL="342900" indent="-342900">
              <a:lnSpc>
                <a:spcPct val="16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dirty="0">
                <a:latin typeface="+mj-lt"/>
              </a:rPr>
              <a:t>kooperative Lernformen</a:t>
            </a:r>
          </a:p>
        </p:txBody>
      </p:sp>
      <p:graphicFrame>
        <p:nvGraphicFramePr>
          <p:cNvPr id="9" name="object 4">
            <a:extLst>
              <a:ext uri="{FF2B5EF4-FFF2-40B4-BE49-F238E27FC236}">
                <a16:creationId xmlns:a16="http://schemas.microsoft.com/office/drawing/2014/main" id="{C3C89320-44B8-B9E8-76B6-9BED94657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869412"/>
              </p:ext>
            </p:extLst>
          </p:nvPr>
        </p:nvGraphicFramePr>
        <p:xfrm>
          <a:off x="147803" y="803177"/>
          <a:ext cx="5513702" cy="37086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7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4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9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3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0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2044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Montag</a:t>
                      </a:r>
                      <a:endParaRPr sz="1100" dirty="0">
                        <a:latin typeface="Carlito"/>
                        <a:cs typeface="Carlito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Dienstag</a:t>
                      </a:r>
                      <a:endParaRPr sz="1100" dirty="0">
                        <a:latin typeface="Carlito"/>
                        <a:cs typeface="Carlito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Mittwoch</a:t>
                      </a:r>
                      <a:endParaRPr sz="1100" dirty="0">
                        <a:latin typeface="Carlito"/>
                        <a:cs typeface="Carlito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Donnerstag</a:t>
                      </a:r>
                      <a:endParaRPr sz="1100" dirty="0">
                        <a:latin typeface="Carlito"/>
                        <a:cs typeface="Carlito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21526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Freitag</a:t>
                      </a:r>
                      <a:endParaRPr sz="1100" dirty="0">
                        <a:latin typeface="Carlito"/>
                        <a:cs typeface="Carlito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spc="-5" dirty="0">
                          <a:latin typeface="Carlito"/>
                          <a:cs typeface="Carlito"/>
                        </a:rPr>
                        <a:t>7.45-8.45</a:t>
                      </a:r>
                      <a:endParaRPr sz="1600" dirty="0">
                        <a:latin typeface="Carlito"/>
                        <a:cs typeface="Carlito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0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600" spc="-5" dirty="0">
                          <a:latin typeface="Carlito"/>
                          <a:cs typeface="Carlito"/>
                        </a:rPr>
                        <a:t>8.50-9.50</a:t>
                      </a:r>
                      <a:endParaRPr sz="1600" dirty="0">
                        <a:latin typeface="Carlito"/>
                        <a:cs typeface="Carlito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093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10" dirty="0">
                          <a:latin typeface="Carlito"/>
                          <a:cs typeface="Carlito"/>
                        </a:rPr>
                        <a:t>Pause</a:t>
                      </a:r>
                      <a:endParaRPr sz="1600" dirty="0">
                        <a:latin typeface="Carlito"/>
                        <a:cs typeface="Carlito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3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5" dirty="0">
                          <a:latin typeface="Carlito"/>
                          <a:cs typeface="Carlito"/>
                        </a:rPr>
                        <a:t>10.15-11.15</a:t>
                      </a:r>
                      <a:endParaRPr sz="1600" dirty="0">
                        <a:latin typeface="Carlito"/>
                        <a:cs typeface="Carlito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0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spc="-5" dirty="0">
                          <a:latin typeface="Carlito"/>
                          <a:cs typeface="Carlito"/>
                        </a:rPr>
                        <a:t>11.20-12.20</a:t>
                      </a:r>
                      <a:endParaRPr sz="1600" dirty="0">
                        <a:latin typeface="Carlito"/>
                        <a:cs typeface="Carlito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0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5" dirty="0">
                          <a:latin typeface="Carlito"/>
                          <a:cs typeface="Carlito"/>
                        </a:rPr>
                        <a:t>12.20-12.50</a:t>
                      </a:r>
                      <a:endParaRPr sz="1600" dirty="0">
                        <a:latin typeface="Carlito"/>
                        <a:cs typeface="Carlito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331"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10" dirty="0">
                          <a:latin typeface="Carlito"/>
                          <a:cs typeface="Carlito"/>
                        </a:rPr>
                        <a:t>Mittagspause</a:t>
                      </a:r>
                      <a:endParaRPr sz="1600" dirty="0">
                        <a:latin typeface="Carlito"/>
                        <a:cs typeface="Carlito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0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spc="-5" dirty="0">
                          <a:latin typeface="Carlito"/>
                          <a:cs typeface="Carlito"/>
                        </a:rPr>
                        <a:t>13.40-14.40</a:t>
                      </a:r>
                      <a:endParaRPr sz="1600" dirty="0">
                        <a:latin typeface="Carlito"/>
                        <a:cs typeface="Carlito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0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5" dirty="0">
                          <a:latin typeface="Carlito"/>
                          <a:cs typeface="Carlito"/>
                        </a:rPr>
                        <a:t>14.45-15.45</a:t>
                      </a:r>
                      <a:endParaRPr sz="1600" dirty="0">
                        <a:latin typeface="Carlito"/>
                        <a:cs typeface="Carlito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46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8E19BF9-B958-0B39-70CF-DF62B5581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latin typeface="+mj-lt"/>
              </a:rPr>
              <a:t>Was ist bilingualer Sachunterricht?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99D4B3-F7DA-DCEB-4614-836282A5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de-DE" noProof="0" smtClean="0"/>
              <a:t>7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CF7BB6-EFA1-322E-D41D-13EFBAA8F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7164" y="1016752"/>
            <a:ext cx="4734761" cy="734415"/>
          </a:xfrm>
        </p:spPr>
        <p:txBody>
          <a:bodyPr>
            <a:normAutofit/>
          </a:bodyPr>
          <a:lstStyle/>
          <a:p>
            <a:r>
              <a:rPr lang="de-DE" sz="4000" b="1" dirty="0">
                <a:latin typeface="MV Boli" panose="02000500030200090000" pitchFamily="2" charset="0"/>
                <a:cs typeface="MV Boli" panose="02000500030200090000" pitchFamily="2" charset="0"/>
              </a:rPr>
              <a:t>Bilinguale Klasse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0038E71-26F0-F6FE-434D-77D60A64C7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1"/>
            <a:ext cx="3913188" cy="291832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de-DE" dirty="0">
                <a:latin typeface="+mj-lt"/>
              </a:rPr>
              <a:t>Bilingualer Unterricht ist Sachfachunterricht in der Fremdsprache und ein modernes, international anerkanntes Unterrichtskonzept. Englisch wird als Kommunikationsmittel genutzt. Dies ermöglicht die Verknüpfung von Sachfachlernen und natürlichem Spracherwerb.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FC312EC-1681-0BA6-65C7-CA6164AE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530">
            <a:off x="6466027" y="1965516"/>
            <a:ext cx="4303851" cy="266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9CE3D13-9C1B-7F5E-675C-C5691F2B006F}"/>
              </a:ext>
            </a:extLst>
          </p:cNvPr>
          <p:cNvSpPr txBox="1"/>
          <p:nvPr/>
        </p:nvSpPr>
        <p:spPr>
          <a:xfrm rot="755148">
            <a:off x="6974136" y="200987"/>
            <a:ext cx="3287629" cy="169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dirty="0">
                <a:solidFill>
                  <a:schemeClr val="bg1"/>
                </a:solidFill>
                <a:latin typeface="+mj-lt"/>
              </a:rPr>
              <a:t>Wie sieht bilingualer Unterricht an der NRS aus?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0D401285-2D31-A85A-B746-5888C5E3D0C8}"/>
              </a:ext>
            </a:extLst>
          </p:cNvPr>
          <p:cNvSpPr/>
          <p:nvPr/>
        </p:nvSpPr>
        <p:spPr>
          <a:xfrm>
            <a:off x="5036029" y="4789975"/>
            <a:ext cx="2650994" cy="17034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2652CFB-B031-E83B-BC67-28B73A4CAA15}"/>
              </a:ext>
            </a:extLst>
          </p:cNvPr>
          <p:cNvSpPr txBox="1"/>
          <p:nvPr/>
        </p:nvSpPr>
        <p:spPr>
          <a:xfrm>
            <a:off x="8986150" y="5129244"/>
            <a:ext cx="1672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In Klasse 8 Geschichte </a:t>
            </a:r>
          </a:p>
        </p:txBody>
      </p:sp>
    </p:spTree>
    <p:extLst>
      <p:ext uri="{BB962C8B-B14F-4D97-AF65-F5344CB8AC3E}">
        <p14:creationId xmlns:p14="http://schemas.microsoft.com/office/powerpoint/2010/main" val="4202448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A52613-A7D2-B917-BBF4-3D2ACF9F1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de-DE" noProof="0" smtClean="0"/>
              <a:t>8</a:t>
            </a:fld>
            <a:endParaRPr lang="de-DE" noProof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75F4280-0136-FBAF-721D-086DC0BE6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206323" y="795395"/>
            <a:ext cx="6197818" cy="1042492"/>
          </a:xfrm>
        </p:spPr>
        <p:txBody>
          <a:bodyPr/>
          <a:lstStyle/>
          <a:p>
            <a:r>
              <a:rPr lang="de-DE" sz="4000" spc="-5" dirty="0">
                <a:latin typeface="MV Boli" panose="02000500030200090000" pitchFamily="2" charset="0"/>
                <a:cs typeface="MV Boli" panose="02000500030200090000" pitchFamily="2" charset="0"/>
              </a:rPr>
              <a:t>Bilingualer Zug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ED539A5-942B-B52A-75A1-FAAEFD8D39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63731" y="2616753"/>
            <a:ext cx="5076010" cy="600075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Ist </a:t>
            </a:r>
            <a:r>
              <a:rPr lang="de-DE" dirty="0" err="1">
                <a:solidFill>
                  <a:schemeClr val="accent1"/>
                </a:solidFill>
              </a:rPr>
              <a:t>Bili</a:t>
            </a:r>
            <a:r>
              <a:rPr lang="de-DE" dirty="0">
                <a:solidFill>
                  <a:schemeClr val="accent1"/>
                </a:solidFill>
              </a:rPr>
              <a:t> etwas für mich?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5C2D612-65B1-7A87-8782-ACB8CBC4161E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latin typeface="+mj-lt"/>
              </a:rPr>
              <a:t>Du hast Spaß daran, in einer anderen Sprache zu sprechen…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latin typeface="+mj-lt"/>
              </a:rPr>
              <a:t>Vokabellernen fällt dir leicht…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latin typeface="+mj-lt"/>
              </a:rPr>
              <a:t>Du gehst gerne in die Schule und hast gute Noten…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de-DE" dirty="0">
              <a:latin typeface="+mj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latin typeface="+mj-lt"/>
              </a:rPr>
              <a:t>… dann JA!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4C710BA-7FF5-04D3-7188-47225542F504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de-DE" dirty="0">
                <a:latin typeface="+mj-lt"/>
              </a:rPr>
              <a:t>Ansprechpartnerin: Frau Binder </a:t>
            </a: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FECF9383-D70C-E1B9-9531-093F93837EB2}"/>
              </a:ext>
            </a:extLst>
          </p:cNvPr>
          <p:cNvSpPr/>
          <p:nvPr/>
        </p:nvSpPr>
        <p:spPr>
          <a:xfrm>
            <a:off x="503107" y="2645637"/>
            <a:ext cx="4854267" cy="29142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278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F754561-0301-3E09-6A29-516EE2740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21167104">
            <a:off x="3203499" y="3432284"/>
            <a:ext cx="9949379" cy="1681203"/>
          </a:xfrm>
        </p:spPr>
        <p:txBody>
          <a:bodyPr/>
          <a:lstStyle/>
          <a:p>
            <a:pPr marL="105410" marR="78740" indent="-93345" algn="ctr">
              <a:lnSpc>
                <a:spcPct val="150000"/>
              </a:lnSpc>
            </a:pPr>
            <a:r>
              <a:rPr lang="de-DE" sz="2000" spc="15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Wir </a:t>
            </a:r>
            <a:r>
              <a:rPr lang="de-D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pflegen </a:t>
            </a:r>
            <a:r>
              <a:rPr lang="de-DE" sz="2000" spc="-55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</a:t>
            </a:r>
            <a:r>
              <a:rPr lang="de-DE" sz="2000" spc="25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</a:t>
            </a:r>
            <a:r>
              <a:rPr lang="de-D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eu</a:t>
            </a:r>
            <a:r>
              <a:rPr lang="de-DE" sz="2000" spc="-1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nd</a:t>
            </a:r>
            <a:r>
              <a:rPr lang="de-D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</a:t>
            </a:r>
            <a:r>
              <a:rPr lang="de-DE" sz="2000" spc="-4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</a:t>
            </a:r>
            <a:r>
              <a:rPr lang="de-D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</a:t>
            </a:r>
            <a:r>
              <a:rPr lang="de-DE" sz="2000" spc="-1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</a:t>
            </a:r>
            <a:r>
              <a:rPr lang="de-D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ft</a:t>
            </a:r>
            <a:r>
              <a:rPr lang="de-DE" sz="2000" spc="-1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</a:t>
            </a:r>
            <a:r>
              <a:rPr lang="de-D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 &amp; </a:t>
            </a:r>
            <a:r>
              <a:rPr lang="de-DE" sz="2000" spc="-5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den </a:t>
            </a:r>
            <a:r>
              <a:rPr lang="de-DE" sz="2000" spc="-15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Kontakt </a:t>
            </a:r>
            <a:r>
              <a:rPr lang="de-DE" sz="2000" spc="-5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zu </a:t>
            </a:r>
            <a:r>
              <a:rPr lang="de-DE" sz="2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fremden</a:t>
            </a:r>
            <a:r>
              <a:rPr lang="de-DE" sz="2000" spc="-8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de-DE" sz="2000" spc="5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Ländern</a:t>
            </a:r>
            <a:endParaRPr lang="de-DE" sz="2000" noProof="0" dirty="0">
              <a:solidFill>
                <a:schemeClr val="bg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96A0BEB-3106-59C8-C4D7-1E3D1A89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de-DE" noProof="0" smtClean="0"/>
              <a:t>9</a:t>
            </a:fld>
            <a:endParaRPr lang="de-DE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EE3805-31E3-DEED-2E1C-8DA25BBF2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722" y="2814159"/>
            <a:ext cx="3055579" cy="2424780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de-DE" dirty="0">
                <a:latin typeface="+mj-lt"/>
              </a:rPr>
              <a:t>in englischsprachige Länder (London)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de-DE" dirty="0">
                <a:latin typeface="+mj-lt"/>
              </a:rPr>
              <a:t>in französischsprachige Länder (Straßburg)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de-DE" dirty="0">
                <a:latin typeface="+mj-lt"/>
              </a:rPr>
              <a:t>nach Berlin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de-DE" dirty="0">
                <a:latin typeface="+mj-lt"/>
              </a:rPr>
              <a:t>nach Österreich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de-DE" dirty="0">
                <a:latin typeface="+mj-lt"/>
              </a:rPr>
              <a:t>im und ums „Ländle“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0B315E3E-715A-09D6-7D41-9C9593A0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324000"/>
          <a:lstStyle/>
          <a:p>
            <a:r>
              <a:rPr lang="de-DE" sz="4000" b="1" spc="-5" dirty="0">
                <a:latin typeface="MV Boli" panose="02000500030200090000" pitchFamily="2" charset="0"/>
                <a:cs typeface="MV Boli" panose="02000500030200090000" pitchFamily="2" charset="0"/>
              </a:rPr>
              <a:t>Reisen</a:t>
            </a:r>
            <a:endParaRPr lang="de-DE" dirty="0"/>
          </a:p>
        </p:txBody>
      </p:sp>
      <p:pic>
        <p:nvPicPr>
          <p:cNvPr id="4098" name="Picture 2" descr="Kostenlose Vektorgrafiken zum Thema Grenzen">
            <a:extLst>
              <a:ext uri="{FF2B5EF4-FFF2-40B4-BE49-F238E27FC236}">
                <a16:creationId xmlns:a16="http://schemas.microsoft.com/office/drawing/2014/main" id="{03C7317D-458D-6783-1CD6-D48D024E7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5333">
            <a:off x="4127174" y="502715"/>
            <a:ext cx="3355706" cy="341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ostenlose Vektorgrafiken zum Thema England">
            <a:extLst>
              <a:ext uri="{FF2B5EF4-FFF2-40B4-BE49-F238E27FC236}">
                <a16:creationId xmlns:a16="http://schemas.microsoft.com/office/drawing/2014/main" id="{7978FF79-204F-290B-6451-BC388070A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489">
            <a:off x="7890736" y="706949"/>
            <a:ext cx="3782296" cy="25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6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60958881_TF66931380_Win32" id="{A07EA987-E090-4613-8A2B-3F8D7A5616BC}" vid="{63B7D154-C4A5-476A-BE39-CAE3CB60FB10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 für die Grundschule</Template>
  <TotalTime>0</TotalTime>
  <Words>663</Words>
  <Application>Microsoft Office PowerPoint</Application>
  <PresentationFormat>Breitbild</PresentationFormat>
  <Paragraphs>142</Paragraphs>
  <Slides>16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4" baseType="lpstr">
      <vt:lpstr>Arial</vt:lpstr>
      <vt:lpstr>Calibri</vt:lpstr>
      <vt:lpstr>Carlito</vt:lpstr>
      <vt:lpstr>Comic Sans MS</vt:lpstr>
      <vt:lpstr>Franklin Gothic Book</vt:lpstr>
      <vt:lpstr>MV Boli</vt:lpstr>
      <vt:lpstr>Times New Roman</vt:lpstr>
      <vt:lpstr>Office-Design</vt:lpstr>
      <vt:lpstr>     - lich Willkommen </vt:lpstr>
      <vt:lpstr>Wer sind wir?</vt:lpstr>
      <vt:lpstr>Warum Realschule?</vt:lpstr>
      <vt:lpstr>Schule und Eltern </vt:lpstr>
      <vt:lpstr>Die NRS ist vielfältig und bunt… </vt:lpstr>
      <vt:lpstr>60 - Minuten Taktung</vt:lpstr>
      <vt:lpstr>Bilinguale Klasse</vt:lpstr>
      <vt:lpstr>Bilingualer Zug</vt:lpstr>
      <vt:lpstr>Reisen</vt:lpstr>
      <vt:lpstr>Schulsozialarbeit</vt:lpstr>
      <vt:lpstr>Ganztagesschule</vt:lpstr>
      <vt:lpstr>Aber hört und seht selbst…</vt:lpstr>
      <vt:lpstr>Unser Aufnahmeverfahren</vt:lpstr>
      <vt:lpstr>Weitere Informationen</vt:lpstr>
      <vt:lpstr>PowerPoint-Präsentation</vt:lpstr>
      <vt:lpstr>Wie geht es nun weiter?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- lich Willkommen</dc:title>
  <dc:creator>Bianca Krohmer</dc:creator>
  <cp:lastModifiedBy>J. Finkbeiner</cp:lastModifiedBy>
  <cp:revision>32</cp:revision>
  <dcterms:created xsi:type="dcterms:W3CDTF">2022-11-09T08:57:34Z</dcterms:created>
  <dcterms:modified xsi:type="dcterms:W3CDTF">2025-03-12T09:06:36Z</dcterms:modified>
</cp:coreProperties>
</file>